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50"/>
  </p:notesMasterIdLst>
  <p:sldIdLst>
    <p:sldId id="256" r:id="rId2"/>
    <p:sldId id="257" r:id="rId3"/>
    <p:sldId id="261" r:id="rId4"/>
    <p:sldId id="275" r:id="rId5"/>
    <p:sldId id="308" r:id="rId6"/>
    <p:sldId id="260" r:id="rId7"/>
    <p:sldId id="310" r:id="rId8"/>
    <p:sldId id="311" r:id="rId9"/>
    <p:sldId id="259" r:id="rId10"/>
    <p:sldId id="265" r:id="rId11"/>
    <p:sldId id="314" r:id="rId12"/>
    <p:sldId id="274" r:id="rId13"/>
    <p:sldId id="315" r:id="rId14"/>
    <p:sldId id="262" r:id="rId15"/>
    <p:sldId id="318" r:id="rId16"/>
    <p:sldId id="271" r:id="rId17"/>
    <p:sldId id="258" r:id="rId18"/>
    <p:sldId id="353" r:id="rId19"/>
    <p:sldId id="320" r:id="rId20"/>
    <p:sldId id="322" r:id="rId21"/>
    <p:sldId id="324" r:id="rId22"/>
    <p:sldId id="323" r:id="rId23"/>
    <p:sldId id="325" r:id="rId24"/>
    <p:sldId id="326" r:id="rId25"/>
    <p:sldId id="327" r:id="rId26"/>
    <p:sldId id="329" r:id="rId27"/>
    <p:sldId id="330" r:id="rId28"/>
    <p:sldId id="332" r:id="rId29"/>
    <p:sldId id="333" r:id="rId30"/>
    <p:sldId id="305" r:id="rId31"/>
    <p:sldId id="268" r:id="rId32"/>
    <p:sldId id="334" r:id="rId33"/>
    <p:sldId id="336" r:id="rId34"/>
    <p:sldId id="337" r:id="rId35"/>
    <p:sldId id="335" r:id="rId36"/>
    <p:sldId id="339" r:id="rId37"/>
    <p:sldId id="338" r:id="rId38"/>
    <p:sldId id="340" r:id="rId39"/>
    <p:sldId id="341" r:id="rId40"/>
    <p:sldId id="342" r:id="rId41"/>
    <p:sldId id="343" r:id="rId42"/>
    <p:sldId id="344" r:id="rId43"/>
    <p:sldId id="345" r:id="rId44"/>
    <p:sldId id="346" r:id="rId45"/>
    <p:sldId id="347" r:id="rId46"/>
    <p:sldId id="348" r:id="rId47"/>
    <p:sldId id="349" r:id="rId48"/>
    <p:sldId id="351" r:id="rId49"/>
  </p:sldIdLst>
  <p:sldSz cx="9144000" cy="5143500" type="screen16x9"/>
  <p:notesSz cx="6858000" cy="9144000"/>
  <p:embeddedFontLst>
    <p:embeddedFont>
      <p:font typeface="Forte" panose="03060902040502070203" pitchFamily="66" charset="0"/>
      <p:regular r:id="rId51"/>
    </p:embeddedFont>
    <p:embeddedFont>
      <p:font typeface="Montserrat" panose="00000500000000000000" pitchFamily="2" charset="0"/>
      <p:regular r:id="rId52"/>
      <p:bold r:id="rId53"/>
      <p:italic r:id="rId54"/>
      <p:boldItalic r:id="rId55"/>
    </p:embeddedFont>
    <p:embeddedFont>
      <p:font typeface="Montserrat ExtraBold" panose="00000900000000000000" pitchFamily="2" charset="0"/>
      <p:bold r:id="rId56"/>
      <p:boldItalic r:id="rId57"/>
    </p:embeddedFont>
    <p:embeddedFont>
      <p:font typeface="Montserrat ExtraLight" panose="00000300000000000000" pitchFamily="2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AC38C8-8809-43EF-8998-7E9110869FED}">
  <a:tblStyle styleId="{E8AC38C8-8809-43EF-8998-7E9110869F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588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f9262ee2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f9262ee2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>
          <a:extLst>
            <a:ext uri="{FF2B5EF4-FFF2-40B4-BE49-F238E27FC236}">
              <a16:creationId xmlns:a16="http://schemas.microsoft.com/office/drawing/2014/main" id="{B182F0AF-65D8-0530-36EB-7ED711B9E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f9262ee2f_0_37:notes">
            <a:extLst>
              <a:ext uri="{FF2B5EF4-FFF2-40B4-BE49-F238E27FC236}">
                <a16:creationId xmlns:a16="http://schemas.microsoft.com/office/drawing/2014/main" id="{25716515-A0C8-71D8-FE79-6CC4A26F24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f9262ee2f_0_37:notes">
            <a:extLst>
              <a:ext uri="{FF2B5EF4-FFF2-40B4-BE49-F238E27FC236}">
                <a16:creationId xmlns:a16="http://schemas.microsoft.com/office/drawing/2014/main" id="{5D522BB7-7D89-10D6-C8B3-E96727E0D6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502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2DD272D1-C47D-21CF-B5E2-2108A19EB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>
            <a:extLst>
              <a:ext uri="{FF2B5EF4-FFF2-40B4-BE49-F238E27FC236}">
                <a16:creationId xmlns:a16="http://schemas.microsoft.com/office/drawing/2014/main" id="{35211031-9023-2902-24F8-56EC22F42C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>
            <a:extLst>
              <a:ext uri="{FF2B5EF4-FFF2-40B4-BE49-F238E27FC236}">
                <a16:creationId xmlns:a16="http://schemas.microsoft.com/office/drawing/2014/main" id="{20065368-31FB-D091-A139-F4C8D26C3A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325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23F84265-1C81-02E1-A315-F44584A97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>
            <a:extLst>
              <a:ext uri="{FF2B5EF4-FFF2-40B4-BE49-F238E27FC236}">
                <a16:creationId xmlns:a16="http://schemas.microsoft.com/office/drawing/2014/main" id="{53C76DD9-94C2-6CBE-3C4A-B10D269506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>
            <a:extLst>
              <a:ext uri="{FF2B5EF4-FFF2-40B4-BE49-F238E27FC236}">
                <a16:creationId xmlns:a16="http://schemas.microsoft.com/office/drawing/2014/main" id="{D16A1AE0-6B96-291A-F24F-BE72821C28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251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f9262ee2f_0_24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f9262ee2f_0_24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>
          <a:extLst>
            <a:ext uri="{FF2B5EF4-FFF2-40B4-BE49-F238E27FC236}">
              <a16:creationId xmlns:a16="http://schemas.microsoft.com/office/drawing/2014/main" id="{30C7F9FF-93A7-B807-8362-21F2B3FD0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f9262ee2f_0_24522:notes">
            <a:extLst>
              <a:ext uri="{FF2B5EF4-FFF2-40B4-BE49-F238E27FC236}">
                <a16:creationId xmlns:a16="http://schemas.microsoft.com/office/drawing/2014/main" id="{AC499789-005B-FC5D-62EB-F9649A4BD8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f9262ee2f_0_24522:notes">
            <a:extLst>
              <a:ext uri="{FF2B5EF4-FFF2-40B4-BE49-F238E27FC236}">
                <a16:creationId xmlns:a16="http://schemas.microsoft.com/office/drawing/2014/main" id="{7308FE85-5893-C45D-C827-8EEDAF3DF3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18577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>
          <a:extLst>
            <a:ext uri="{FF2B5EF4-FFF2-40B4-BE49-F238E27FC236}">
              <a16:creationId xmlns:a16="http://schemas.microsoft.com/office/drawing/2014/main" id="{A865EA3D-98AD-73DB-6047-1EE143169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f9262ee2f_0_24522:notes">
            <a:extLst>
              <a:ext uri="{FF2B5EF4-FFF2-40B4-BE49-F238E27FC236}">
                <a16:creationId xmlns:a16="http://schemas.microsoft.com/office/drawing/2014/main" id="{E4A9854E-1C78-9506-598B-AF0502A811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f9262ee2f_0_24522:notes">
            <a:extLst>
              <a:ext uri="{FF2B5EF4-FFF2-40B4-BE49-F238E27FC236}">
                <a16:creationId xmlns:a16="http://schemas.microsoft.com/office/drawing/2014/main" id="{2CE256A4-E573-EC99-E904-7453EA9C6E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121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>
          <a:extLst>
            <a:ext uri="{FF2B5EF4-FFF2-40B4-BE49-F238E27FC236}">
              <a16:creationId xmlns:a16="http://schemas.microsoft.com/office/drawing/2014/main" id="{44BA3AA8-3AEB-1F3C-4027-EA4B8E6B7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f9262ee2f_0_24522:notes">
            <a:extLst>
              <a:ext uri="{FF2B5EF4-FFF2-40B4-BE49-F238E27FC236}">
                <a16:creationId xmlns:a16="http://schemas.microsoft.com/office/drawing/2014/main" id="{739ADC6A-FE40-3BD4-DD44-2FC00AC5F9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f9262ee2f_0_24522:notes">
            <a:extLst>
              <a:ext uri="{FF2B5EF4-FFF2-40B4-BE49-F238E27FC236}">
                <a16:creationId xmlns:a16="http://schemas.microsoft.com/office/drawing/2014/main" id="{12A81778-4A63-0021-218C-9D2626BEB0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1031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>
          <a:extLst>
            <a:ext uri="{FF2B5EF4-FFF2-40B4-BE49-F238E27FC236}">
              <a16:creationId xmlns:a16="http://schemas.microsoft.com/office/drawing/2014/main" id="{3712F4DB-E0BD-C8F0-044D-FD2A147C6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f9262ee2f_0_24522:notes">
            <a:extLst>
              <a:ext uri="{FF2B5EF4-FFF2-40B4-BE49-F238E27FC236}">
                <a16:creationId xmlns:a16="http://schemas.microsoft.com/office/drawing/2014/main" id="{713839EF-E934-5B7C-407C-C7509211ED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f9262ee2f_0_24522:notes">
            <a:extLst>
              <a:ext uri="{FF2B5EF4-FFF2-40B4-BE49-F238E27FC236}">
                <a16:creationId xmlns:a16="http://schemas.microsoft.com/office/drawing/2014/main" id="{A65C8B6E-4C8A-69EE-BBE5-3BD4C02BB4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14029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>
          <a:extLst>
            <a:ext uri="{FF2B5EF4-FFF2-40B4-BE49-F238E27FC236}">
              <a16:creationId xmlns:a16="http://schemas.microsoft.com/office/drawing/2014/main" id="{A813525A-CF3E-CA3C-7ACC-B08A0E21B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f9262ee2f_0_24522:notes">
            <a:extLst>
              <a:ext uri="{FF2B5EF4-FFF2-40B4-BE49-F238E27FC236}">
                <a16:creationId xmlns:a16="http://schemas.microsoft.com/office/drawing/2014/main" id="{9D71AB7F-FF73-3C70-CDFF-942FC8836E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f9262ee2f_0_24522:notes">
            <a:extLst>
              <a:ext uri="{FF2B5EF4-FFF2-40B4-BE49-F238E27FC236}">
                <a16:creationId xmlns:a16="http://schemas.microsoft.com/office/drawing/2014/main" id="{183E53EB-D46F-54F4-C8E6-4210EC3854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67397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>
          <a:extLst>
            <a:ext uri="{FF2B5EF4-FFF2-40B4-BE49-F238E27FC236}">
              <a16:creationId xmlns:a16="http://schemas.microsoft.com/office/drawing/2014/main" id="{F8830078-0119-1A19-C7CE-5F7FC0253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f9262ee2f_0_24522:notes">
            <a:extLst>
              <a:ext uri="{FF2B5EF4-FFF2-40B4-BE49-F238E27FC236}">
                <a16:creationId xmlns:a16="http://schemas.microsoft.com/office/drawing/2014/main" id="{18012E9B-7AA8-FA1C-5615-A3E0B5BB91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f9262ee2f_0_24522:notes">
            <a:extLst>
              <a:ext uri="{FF2B5EF4-FFF2-40B4-BE49-F238E27FC236}">
                <a16:creationId xmlns:a16="http://schemas.microsoft.com/office/drawing/2014/main" id="{BD82B3CE-8CDF-A7B6-C2DA-EFE756A23E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9432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>
          <a:extLst>
            <a:ext uri="{FF2B5EF4-FFF2-40B4-BE49-F238E27FC236}">
              <a16:creationId xmlns:a16="http://schemas.microsoft.com/office/drawing/2014/main" id="{5D897AEB-FFEA-C217-773F-BF114BFF6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f9262ee2f_0_24522:notes">
            <a:extLst>
              <a:ext uri="{FF2B5EF4-FFF2-40B4-BE49-F238E27FC236}">
                <a16:creationId xmlns:a16="http://schemas.microsoft.com/office/drawing/2014/main" id="{A76A425C-DFE5-A855-3026-5DF710BED6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f9262ee2f_0_24522:notes">
            <a:extLst>
              <a:ext uri="{FF2B5EF4-FFF2-40B4-BE49-F238E27FC236}">
                <a16:creationId xmlns:a16="http://schemas.microsoft.com/office/drawing/2014/main" id="{7003CA4D-9680-16C9-6ACD-20D614DEF0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67271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>
          <a:extLst>
            <a:ext uri="{FF2B5EF4-FFF2-40B4-BE49-F238E27FC236}">
              <a16:creationId xmlns:a16="http://schemas.microsoft.com/office/drawing/2014/main" id="{0A3D7551-CADD-39EA-872F-CFA1411D4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f9262ee2f_0_24522:notes">
            <a:extLst>
              <a:ext uri="{FF2B5EF4-FFF2-40B4-BE49-F238E27FC236}">
                <a16:creationId xmlns:a16="http://schemas.microsoft.com/office/drawing/2014/main" id="{ABD32915-2CE5-F7B9-7888-13583C1014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f9262ee2f_0_24522:notes">
            <a:extLst>
              <a:ext uri="{FF2B5EF4-FFF2-40B4-BE49-F238E27FC236}">
                <a16:creationId xmlns:a16="http://schemas.microsoft.com/office/drawing/2014/main" id="{D16AF56C-0814-D78E-8956-FDC62A9F34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17299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FA374FE0-F95E-12EC-B718-B4F0DF978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>
            <a:extLst>
              <a:ext uri="{FF2B5EF4-FFF2-40B4-BE49-F238E27FC236}">
                <a16:creationId xmlns:a16="http://schemas.microsoft.com/office/drawing/2014/main" id="{82D4D95C-128C-A14A-91E5-912F20B01C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>
            <a:extLst>
              <a:ext uri="{FF2B5EF4-FFF2-40B4-BE49-F238E27FC236}">
                <a16:creationId xmlns:a16="http://schemas.microsoft.com/office/drawing/2014/main" id="{27F6688C-78C8-0C4E-7694-64FF8A0EDC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5893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>
          <a:extLst>
            <a:ext uri="{FF2B5EF4-FFF2-40B4-BE49-F238E27FC236}">
              <a16:creationId xmlns:a16="http://schemas.microsoft.com/office/drawing/2014/main" id="{94D90E92-E1A1-54B5-9520-D46C878D4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>
            <a:extLst>
              <a:ext uri="{FF2B5EF4-FFF2-40B4-BE49-F238E27FC236}">
                <a16:creationId xmlns:a16="http://schemas.microsoft.com/office/drawing/2014/main" id="{F0AF245D-D0BA-396F-2B31-1BB0FE4A1A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>
            <a:extLst>
              <a:ext uri="{FF2B5EF4-FFF2-40B4-BE49-F238E27FC236}">
                <a16:creationId xmlns:a16="http://schemas.microsoft.com/office/drawing/2014/main" id="{989EA0BD-2CB9-9FAF-65AB-3E654A87DC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3994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>
          <a:extLst>
            <a:ext uri="{FF2B5EF4-FFF2-40B4-BE49-F238E27FC236}">
              <a16:creationId xmlns:a16="http://schemas.microsoft.com/office/drawing/2014/main" id="{7AA4FED5-6288-D790-43F6-BDB6D9A51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>
            <a:extLst>
              <a:ext uri="{FF2B5EF4-FFF2-40B4-BE49-F238E27FC236}">
                <a16:creationId xmlns:a16="http://schemas.microsoft.com/office/drawing/2014/main" id="{A6F5D20F-3A6F-B9F3-9AB5-5CCA3C0C35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>
            <a:extLst>
              <a:ext uri="{FF2B5EF4-FFF2-40B4-BE49-F238E27FC236}">
                <a16:creationId xmlns:a16="http://schemas.microsoft.com/office/drawing/2014/main" id="{D5D07ED0-35FB-781B-878E-4507CBAF96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2076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>
          <a:extLst>
            <a:ext uri="{FF2B5EF4-FFF2-40B4-BE49-F238E27FC236}">
              <a16:creationId xmlns:a16="http://schemas.microsoft.com/office/drawing/2014/main" id="{77A92092-8413-32F8-0EE8-AE39F6AE2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>
            <a:extLst>
              <a:ext uri="{FF2B5EF4-FFF2-40B4-BE49-F238E27FC236}">
                <a16:creationId xmlns:a16="http://schemas.microsoft.com/office/drawing/2014/main" id="{A566A7F9-8874-9E5F-C7AE-AE4F73B17B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>
            <a:extLst>
              <a:ext uri="{FF2B5EF4-FFF2-40B4-BE49-F238E27FC236}">
                <a16:creationId xmlns:a16="http://schemas.microsoft.com/office/drawing/2014/main" id="{EE261CA2-9A27-EF57-6F48-FF6E9DCC9E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0719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D385E113-6456-F11C-A928-8F966AC92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>
            <a:extLst>
              <a:ext uri="{FF2B5EF4-FFF2-40B4-BE49-F238E27FC236}">
                <a16:creationId xmlns:a16="http://schemas.microsoft.com/office/drawing/2014/main" id="{EADC82A9-3F82-6660-1B31-6969C805F4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>
            <a:extLst>
              <a:ext uri="{FF2B5EF4-FFF2-40B4-BE49-F238E27FC236}">
                <a16:creationId xmlns:a16="http://schemas.microsoft.com/office/drawing/2014/main" id="{44BA1DEC-D17C-6845-D1BF-8216C4DE81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7987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>
          <a:extLst>
            <a:ext uri="{FF2B5EF4-FFF2-40B4-BE49-F238E27FC236}">
              <a16:creationId xmlns:a16="http://schemas.microsoft.com/office/drawing/2014/main" id="{32C1A9F4-5BDA-0404-EFEE-BC4C86E76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>
            <a:extLst>
              <a:ext uri="{FF2B5EF4-FFF2-40B4-BE49-F238E27FC236}">
                <a16:creationId xmlns:a16="http://schemas.microsoft.com/office/drawing/2014/main" id="{3B705484-7EB4-D3B1-509C-F42FC87D03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>
            <a:extLst>
              <a:ext uri="{FF2B5EF4-FFF2-40B4-BE49-F238E27FC236}">
                <a16:creationId xmlns:a16="http://schemas.microsoft.com/office/drawing/2014/main" id="{CD5F4F8B-562E-9229-FF89-69A320AB90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8924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>
          <a:extLst>
            <a:ext uri="{FF2B5EF4-FFF2-40B4-BE49-F238E27FC236}">
              <a16:creationId xmlns:a16="http://schemas.microsoft.com/office/drawing/2014/main" id="{75F479EE-E697-B72E-492B-A1512F8F3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>
            <a:extLst>
              <a:ext uri="{FF2B5EF4-FFF2-40B4-BE49-F238E27FC236}">
                <a16:creationId xmlns:a16="http://schemas.microsoft.com/office/drawing/2014/main" id="{B6954FF2-4CE7-5133-BB4C-42F237FC59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>
            <a:extLst>
              <a:ext uri="{FF2B5EF4-FFF2-40B4-BE49-F238E27FC236}">
                <a16:creationId xmlns:a16="http://schemas.microsoft.com/office/drawing/2014/main" id="{04C0E475-2F49-815F-2D66-05BC4650BB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33739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>
          <a:extLst>
            <a:ext uri="{FF2B5EF4-FFF2-40B4-BE49-F238E27FC236}">
              <a16:creationId xmlns:a16="http://schemas.microsoft.com/office/drawing/2014/main" id="{3DF70100-6A2D-9088-FA98-758A1CE9D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>
            <a:extLst>
              <a:ext uri="{FF2B5EF4-FFF2-40B4-BE49-F238E27FC236}">
                <a16:creationId xmlns:a16="http://schemas.microsoft.com/office/drawing/2014/main" id="{2C09D185-EB54-C62E-7655-40F426EE47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>
            <a:extLst>
              <a:ext uri="{FF2B5EF4-FFF2-40B4-BE49-F238E27FC236}">
                <a16:creationId xmlns:a16="http://schemas.microsoft.com/office/drawing/2014/main" id="{02C47DEB-93C5-1FBF-05DD-E506DF18D7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57363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>
          <a:extLst>
            <a:ext uri="{FF2B5EF4-FFF2-40B4-BE49-F238E27FC236}">
              <a16:creationId xmlns:a16="http://schemas.microsoft.com/office/drawing/2014/main" id="{E54B537B-F2BC-6082-0A92-3A4230ED9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>
            <a:extLst>
              <a:ext uri="{FF2B5EF4-FFF2-40B4-BE49-F238E27FC236}">
                <a16:creationId xmlns:a16="http://schemas.microsoft.com/office/drawing/2014/main" id="{28FDC8F7-3E22-58B2-5C14-AD562FE95E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>
            <a:extLst>
              <a:ext uri="{FF2B5EF4-FFF2-40B4-BE49-F238E27FC236}">
                <a16:creationId xmlns:a16="http://schemas.microsoft.com/office/drawing/2014/main" id="{8F15CAD4-EB94-FAF1-1EC6-2F98530F49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17355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>
          <a:extLst>
            <a:ext uri="{FF2B5EF4-FFF2-40B4-BE49-F238E27FC236}">
              <a16:creationId xmlns:a16="http://schemas.microsoft.com/office/drawing/2014/main" id="{A86BABAE-26C1-10AE-2A8B-68D0ABF70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>
            <a:extLst>
              <a:ext uri="{FF2B5EF4-FFF2-40B4-BE49-F238E27FC236}">
                <a16:creationId xmlns:a16="http://schemas.microsoft.com/office/drawing/2014/main" id="{35280E83-6317-06A0-41B6-7162279B84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>
            <a:extLst>
              <a:ext uri="{FF2B5EF4-FFF2-40B4-BE49-F238E27FC236}">
                <a16:creationId xmlns:a16="http://schemas.microsoft.com/office/drawing/2014/main" id="{EDCF6D1B-D78A-D1D7-660A-7ECE2809E6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9020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>
          <a:extLst>
            <a:ext uri="{FF2B5EF4-FFF2-40B4-BE49-F238E27FC236}">
              <a16:creationId xmlns:a16="http://schemas.microsoft.com/office/drawing/2014/main" id="{60624FF5-14A8-9D70-9DA8-EB3DEFF94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>
            <a:extLst>
              <a:ext uri="{FF2B5EF4-FFF2-40B4-BE49-F238E27FC236}">
                <a16:creationId xmlns:a16="http://schemas.microsoft.com/office/drawing/2014/main" id="{0947FC34-D2AE-C869-56AC-B922C988C7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>
            <a:extLst>
              <a:ext uri="{FF2B5EF4-FFF2-40B4-BE49-F238E27FC236}">
                <a16:creationId xmlns:a16="http://schemas.microsoft.com/office/drawing/2014/main" id="{EE9208A7-AD06-70FA-14EC-6F12ADF2C0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143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>
          <a:extLst>
            <a:ext uri="{FF2B5EF4-FFF2-40B4-BE49-F238E27FC236}">
              <a16:creationId xmlns:a16="http://schemas.microsoft.com/office/drawing/2014/main" id="{298AE045-5BE4-36EB-D221-1274429AF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>
            <a:extLst>
              <a:ext uri="{FF2B5EF4-FFF2-40B4-BE49-F238E27FC236}">
                <a16:creationId xmlns:a16="http://schemas.microsoft.com/office/drawing/2014/main" id="{BC0C3805-4C3D-5E60-D55F-B74C30D46C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>
            <a:extLst>
              <a:ext uri="{FF2B5EF4-FFF2-40B4-BE49-F238E27FC236}">
                <a16:creationId xmlns:a16="http://schemas.microsoft.com/office/drawing/2014/main" id="{2A801114-3B2D-87FA-ECFF-61BEF3E61A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99068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>
          <a:extLst>
            <a:ext uri="{FF2B5EF4-FFF2-40B4-BE49-F238E27FC236}">
              <a16:creationId xmlns:a16="http://schemas.microsoft.com/office/drawing/2014/main" id="{22A2F567-B3D3-D955-2B2C-9BE1A3356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>
            <a:extLst>
              <a:ext uri="{FF2B5EF4-FFF2-40B4-BE49-F238E27FC236}">
                <a16:creationId xmlns:a16="http://schemas.microsoft.com/office/drawing/2014/main" id="{35EA1A15-59A1-E113-C160-04074111D0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>
            <a:extLst>
              <a:ext uri="{FF2B5EF4-FFF2-40B4-BE49-F238E27FC236}">
                <a16:creationId xmlns:a16="http://schemas.microsoft.com/office/drawing/2014/main" id="{49A7A194-BDC9-184E-1BF5-B0C4680C38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669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>
          <a:extLst>
            <a:ext uri="{FF2B5EF4-FFF2-40B4-BE49-F238E27FC236}">
              <a16:creationId xmlns:a16="http://schemas.microsoft.com/office/drawing/2014/main" id="{157CC317-1ED4-B857-54C2-471A1A3BA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>
            <a:extLst>
              <a:ext uri="{FF2B5EF4-FFF2-40B4-BE49-F238E27FC236}">
                <a16:creationId xmlns:a16="http://schemas.microsoft.com/office/drawing/2014/main" id="{4C049818-1554-B4A3-4986-5DDF6EC77D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>
            <a:extLst>
              <a:ext uri="{FF2B5EF4-FFF2-40B4-BE49-F238E27FC236}">
                <a16:creationId xmlns:a16="http://schemas.microsoft.com/office/drawing/2014/main" id="{31ADEEAF-55BC-BE96-4768-BCC748AE17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4925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>
          <a:extLst>
            <a:ext uri="{FF2B5EF4-FFF2-40B4-BE49-F238E27FC236}">
              <a16:creationId xmlns:a16="http://schemas.microsoft.com/office/drawing/2014/main" id="{F8459A0C-5574-64B9-8FAB-19A9EB764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>
            <a:extLst>
              <a:ext uri="{FF2B5EF4-FFF2-40B4-BE49-F238E27FC236}">
                <a16:creationId xmlns:a16="http://schemas.microsoft.com/office/drawing/2014/main" id="{C7E213A8-D857-0B79-4528-C3EF10E26C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>
            <a:extLst>
              <a:ext uri="{FF2B5EF4-FFF2-40B4-BE49-F238E27FC236}">
                <a16:creationId xmlns:a16="http://schemas.microsoft.com/office/drawing/2014/main" id="{761CA734-2ECA-2716-9096-0A10CDA874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82457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>
          <a:extLst>
            <a:ext uri="{FF2B5EF4-FFF2-40B4-BE49-F238E27FC236}">
              <a16:creationId xmlns:a16="http://schemas.microsoft.com/office/drawing/2014/main" id="{4B904268-DB16-8A36-DB33-DC5DEB499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>
            <a:extLst>
              <a:ext uri="{FF2B5EF4-FFF2-40B4-BE49-F238E27FC236}">
                <a16:creationId xmlns:a16="http://schemas.microsoft.com/office/drawing/2014/main" id="{B68F210C-2FEB-F8FB-F009-CAB975AD09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>
            <a:extLst>
              <a:ext uri="{FF2B5EF4-FFF2-40B4-BE49-F238E27FC236}">
                <a16:creationId xmlns:a16="http://schemas.microsoft.com/office/drawing/2014/main" id="{36F462CA-EA80-5413-B680-E27528CDE0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737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>
          <a:extLst>
            <a:ext uri="{FF2B5EF4-FFF2-40B4-BE49-F238E27FC236}">
              <a16:creationId xmlns:a16="http://schemas.microsoft.com/office/drawing/2014/main" id="{3BCE8D03-77AE-F3E3-1137-E39A2E7C2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>
            <a:extLst>
              <a:ext uri="{FF2B5EF4-FFF2-40B4-BE49-F238E27FC236}">
                <a16:creationId xmlns:a16="http://schemas.microsoft.com/office/drawing/2014/main" id="{89818B5A-693C-1FAB-B1AE-89E23DB3DC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>
            <a:extLst>
              <a:ext uri="{FF2B5EF4-FFF2-40B4-BE49-F238E27FC236}">
                <a16:creationId xmlns:a16="http://schemas.microsoft.com/office/drawing/2014/main" id="{FB172633-6BAC-16A2-BF63-B6B4AD2EA4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18701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>
          <a:extLst>
            <a:ext uri="{FF2B5EF4-FFF2-40B4-BE49-F238E27FC236}">
              <a16:creationId xmlns:a16="http://schemas.microsoft.com/office/drawing/2014/main" id="{A735054A-E899-8F92-AB5F-1C94798A7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>
            <a:extLst>
              <a:ext uri="{FF2B5EF4-FFF2-40B4-BE49-F238E27FC236}">
                <a16:creationId xmlns:a16="http://schemas.microsoft.com/office/drawing/2014/main" id="{753A24F5-E5CA-686D-990B-2830A15F6F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>
            <a:extLst>
              <a:ext uri="{FF2B5EF4-FFF2-40B4-BE49-F238E27FC236}">
                <a16:creationId xmlns:a16="http://schemas.microsoft.com/office/drawing/2014/main" id="{9B8FC8E9-58A0-1C86-8E2C-2549FFCD94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79558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>
          <a:extLst>
            <a:ext uri="{FF2B5EF4-FFF2-40B4-BE49-F238E27FC236}">
              <a16:creationId xmlns:a16="http://schemas.microsoft.com/office/drawing/2014/main" id="{695DCF7A-08A7-D76F-4A99-5A8D60822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>
            <a:extLst>
              <a:ext uri="{FF2B5EF4-FFF2-40B4-BE49-F238E27FC236}">
                <a16:creationId xmlns:a16="http://schemas.microsoft.com/office/drawing/2014/main" id="{058228BD-FE99-7BEC-7A78-B2245E1663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>
            <a:extLst>
              <a:ext uri="{FF2B5EF4-FFF2-40B4-BE49-F238E27FC236}">
                <a16:creationId xmlns:a16="http://schemas.microsoft.com/office/drawing/2014/main" id="{90FCD145-2845-54AA-89B2-7A5CB3AC2F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09357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>
          <a:extLst>
            <a:ext uri="{FF2B5EF4-FFF2-40B4-BE49-F238E27FC236}">
              <a16:creationId xmlns:a16="http://schemas.microsoft.com/office/drawing/2014/main" id="{F4F68301-49CD-2DFC-C445-8816ABBC2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>
            <a:extLst>
              <a:ext uri="{FF2B5EF4-FFF2-40B4-BE49-F238E27FC236}">
                <a16:creationId xmlns:a16="http://schemas.microsoft.com/office/drawing/2014/main" id="{A705DB18-CD29-67B2-1AEB-1048686AFC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>
            <a:extLst>
              <a:ext uri="{FF2B5EF4-FFF2-40B4-BE49-F238E27FC236}">
                <a16:creationId xmlns:a16="http://schemas.microsoft.com/office/drawing/2014/main" id="{2E70C039-1E23-2033-316D-A52421EE8C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51438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>
          <a:extLst>
            <a:ext uri="{FF2B5EF4-FFF2-40B4-BE49-F238E27FC236}">
              <a16:creationId xmlns:a16="http://schemas.microsoft.com/office/drawing/2014/main" id="{0B5BA57E-39F3-EBBE-3ABE-EF9219176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>
            <a:extLst>
              <a:ext uri="{FF2B5EF4-FFF2-40B4-BE49-F238E27FC236}">
                <a16:creationId xmlns:a16="http://schemas.microsoft.com/office/drawing/2014/main" id="{CAF3CC36-6A1E-D097-0A95-2F4776CC02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>
            <a:extLst>
              <a:ext uri="{FF2B5EF4-FFF2-40B4-BE49-F238E27FC236}">
                <a16:creationId xmlns:a16="http://schemas.microsoft.com/office/drawing/2014/main" id="{B892562D-7524-F864-2C52-84827BACDE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23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>
          <a:extLst>
            <a:ext uri="{FF2B5EF4-FFF2-40B4-BE49-F238E27FC236}">
              <a16:creationId xmlns:a16="http://schemas.microsoft.com/office/drawing/2014/main" id="{DF1C74EA-6E9B-0DBB-FA7F-8D730F119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>
            <a:extLst>
              <a:ext uri="{FF2B5EF4-FFF2-40B4-BE49-F238E27FC236}">
                <a16:creationId xmlns:a16="http://schemas.microsoft.com/office/drawing/2014/main" id="{73277B94-F55D-A189-A1F4-5E77CD73CF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>
            <a:extLst>
              <a:ext uri="{FF2B5EF4-FFF2-40B4-BE49-F238E27FC236}">
                <a16:creationId xmlns:a16="http://schemas.microsoft.com/office/drawing/2014/main" id="{EDC71CF8-8263-27B5-9B84-AA2060C357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369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>
          <a:extLst>
            <a:ext uri="{FF2B5EF4-FFF2-40B4-BE49-F238E27FC236}">
              <a16:creationId xmlns:a16="http://schemas.microsoft.com/office/drawing/2014/main" id="{06114D4F-E18D-59EC-228B-871FCC13C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>
            <a:extLst>
              <a:ext uri="{FF2B5EF4-FFF2-40B4-BE49-F238E27FC236}">
                <a16:creationId xmlns:a16="http://schemas.microsoft.com/office/drawing/2014/main" id="{B94EDF27-5C51-4CF3-9129-34A3718C87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>
            <a:extLst>
              <a:ext uri="{FF2B5EF4-FFF2-40B4-BE49-F238E27FC236}">
                <a16:creationId xmlns:a16="http://schemas.microsoft.com/office/drawing/2014/main" id="{16391F2A-A093-7A45-1202-860396A186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5495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>
          <a:extLst>
            <a:ext uri="{FF2B5EF4-FFF2-40B4-BE49-F238E27FC236}">
              <a16:creationId xmlns:a16="http://schemas.microsoft.com/office/drawing/2014/main" id="{88E7C61A-EC34-C0BA-5DED-272945C41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>
            <a:extLst>
              <a:ext uri="{FF2B5EF4-FFF2-40B4-BE49-F238E27FC236}">
                <a16:creationId xmlns:a16="http://schemas.microsoft.com/office/drawing/2014/main" id="{49AC1D5A-3441-0C46-0A80-32B8BBF223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>
            <a:extLst>
              <a:ext uri="{FF2B5EF4-FFF2-40B4-BE49-F238E27FC236}">
                <a16:creationId xmlns:a16="http://schemas.microsoft.com/office/drawing/2014/main" id="{2414478C-061A-8ECA-CC7A-90D78C3E3E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5727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>
          <a:extLst>
            <a:ext uri="{FF2B5EF4-FFF2-40B4-BE49-F238E27FC236}">
              <a16:creationId xmlns:a16="http://schemas.microsoft.com/office/drawing/2014/main" id="{C21A470E-3618-EFFD-A514-03B29FD2B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>
            <a:extLst>
              <a:ext uri="{FF2B5EF4-FFF2-40B4-BE49-F238E27FC236}">
                <a16:creationId xmlns:a16="http://schemas.microsoft.com/office/drawing/2014/main" id="{D3A69F61-C783-958F-796A-3C3C0F23EF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>
            <a:extLst>
              <a:ext uri="{FF2B5EF4-FFF2-40B4-BE49-F238E27FC236}">
                <a16:creationId xmlns:a16="http://schemas.microsoft.com/office/drawing/2014/main" id="{07449C80-C60F-81EE-07C4-593A15DB4B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8478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7" r:id="rId12"/>
    <p:sldLayoutId id="2147483669" r:id="rId13"/>
    <p:sldLayoutId id="2147483670" r:id="rId14"/>
  </p:sldLayoutIdLst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3536700" y="3704200"/>
            <a:ext cx="2070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Every ride has a story</a:t>
            </a:r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710807" y="2594800"/>
            <a:ext cx="3722386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Unveiling Ride Patterns!</a:t>
            </a: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CB6E065-DB9D-0997-8F2B-DE695EBC9549}"/>
              </a:ext>
            </a:extLst>
          </p:cNvPr>
          <p:cNvSpPr txBox="1"/>
          <p:nvPr/>
        </p:nvSpPr>
        <p:spPr>
          <a:xfrm>
            <a:off x="7513320" y="4765942"/>
            <a:ext cx="1539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Forte" panose="03060902040502070203" pitchFamily="66" charset="0"/>
              </a:rPr>
              <a:t>By Omar </a:t>
            </a:r>
            <a:r>
              <a:rPr lang="en-US" sz="1400" dirty="0" err="1">
                <a:solidFill>
                  <a:schemeClr val="bg1"/>
                </a:solidFill>
                <a:latin typeface="Forte" panose="03060902040502070203" pitchFamily="66" charset="0"/>
              </a:rPr>
              <a:t>Mamon</a:t>
            </a:r>
            <a:endParaRPr lang="en-US" sz="1400" dirty="0">
              <a:solidFill>
                <a:schemeClr val="bg1"/>
              </a:solidFill>
              <a:latin typeface="Forte" panose="03060902040502070203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50E13-195E-74A7-516F-2273C26F4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9462" y="-37214"/>
            <a:ext cx="9633461" cy="5225196"/>
          </a:xfrm>
          <a:prstGeom prst="rect">
            <a:avLst/>
          </a:prstGeom>
        </p:spPr>
      </p:pic>
      <p:sp>
        <p:nvSpPr>
          <p:cNvPr id="259" name="Google Shape;259;p47"/>
          <p:cNvSpPr txBox="1">
            <a:spLocks noGrp="1"/>
          </p:cNvSpPr>
          <p:nvPr>
            <p:ph type="title"/>
          </p:nvPr>
        </p:nvSpPr>
        <p:spPr>
          <a:xfrm>
            <a:off x="5180076" y="3803905"/>
            <a:ext cx="3788486" cy="1214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Pick Up</a:t>
            </a:r>
            <a:br>
              <a:rPr lang="e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PICTURE IS WORTH A THOUSAND WORDS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>
          <a:extLst>
            <a:ext uri="{FF2B5EF4-FFF2-40B4-BE49-F238E27FC236}">
              <a16:creationId xmlns:a16="http://schemas.microsoft.com/office/drawing/2014/main" id="{60A4AB85-3ED0-C340-DB64-702684478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A71F35-902D-77E8-A749-D12339A4F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7818" y="-30842"/>
            <a:ext cx="10579396" cy="5205184"/>
          </a:xfrm>
          <a:prstGeom prst="rect">
            <a:avLst/>
          </a:prstGeom>
        </p:spPr>
      </p:pic>
      <p:sp>
        <p:nvSpPr>
          <p:cNvPr id="259" name="Google Shape;259;p47">
            <a:extLst>
              <a:ext uri="{FF2B5EF4-FFF2-40B4-BE49-F238E27FC236}">
                <a16:creationId xmlns:a16="http://schemas.microsoft.com/office/drawing/2014/main" id="{664886EA-E37C-9C76-0E43-CEB3585D83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66361" y="3790189"/>
            <a:ext cx="3802202" cy="12283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Drop Down !</a:t>
            </a:r>
            <a:br>
              <a:rPr lang="e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PICTURE IS WORTH A THOUSAND WORDS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6197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56"/>
          <p:cNvSpPr txBox="1">
            <a:spLocks noGrp="1"/>
          </p:cNvSpPr>
          <p:nvPr>
            <p:ph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500,000</a:t>
            </a:r>
            <a:endParaRPr dirty="0"/>
          </a:p>
        </p:txBody>
      </p:sp>
      <p:sp>
        <p:nvSpPr>
          <p:cNvPr id="1987" name="Google Shape;1987;p56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Invalid entries for </a:t>
            </a:r>
            <a:r>
              <a:rPr lang="en-US" sz="1800" dirty="0"/>
              <a:t>longitude and latitude</a:t>
            </a:r>
            <a:endParaRPr dirty="0"/>
          </a:p>
        </p:txBody>
      </p:sp>
      <p:cxnSp>
        <p:nvCxnSpPr>
          <p:cNvPr id="1988" name="Google Shape;1988;p56"/>
          <p:cNvCxnSpPr/>
          <p:nvPr/>
        </p:nvCxnSpPr>
        <p:spPr>
          <a:xfrm>
            <a:off x="3190500" y="2845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>
          <a:extLst>
            <a:ext uri="{FF2B5EF4-FFF2-40B4-BE49-F238E27FC236}">
              <a16:creationId xmlns:a16="http://schemas.microsoft.com/office/drawing/2014/main" id="{E23D1F0E-7DBE-65B2-DF57-1702E020E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>
            <a:extLst>
              <a:ext uri="{FF2B5EF4-FFF2-40B4-BE49-F238E27FC236}">
                <a16:creationId xmlns:a16="http://schemas.microsoft.com/office/drawing/2014/main" id="{1416D7C7-E3C7-3EEC-CDC4-F13D98C542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62670" y="3541844"/>
            <a:ext cx="4708718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Handling Invalid Values</a:t>
            </a:r>
            <a:endParaRPr dirty="0"/>
          </a:p>
        </p:txBody>
      </p:sp>
      <p:sp>
        <p:nvSpPr>
          <p:cNvPr id="207" name="Google Shape;207;p43">
            <a:extLst>
              <a:ext uri="{FF2B5EF4-FFF2-40B4-BE49-F238E27FC236}">
                <a16:creationId xmlns:a16="http://schemas.microsoft.com/office/drawing/2014/main" id="{A7D1B11A-C283-A2FD-5CA2-B1DC83FBA7A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118367" y="325385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08" name="Google Shape;208;p43">
            <a:extLst>
              <a:ext uri="{FF2B5EF4-FFF2-40B4-BE49-F238E27FC236}">
                <a16:creationId xmlns:a16="http://schemas.microsoft.com/office/drawing/2014/main" id="{62210038-B956-BB56-4721-87E96D9E4A6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762670" y="4140644"/>
            <a:ext cx="349538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rescue our rides from their unexpected oceanic adventures!</a:t>
            </a:r>
            <a:endParaRPr dirty="0"/>
          </a:p>
        </p:txBody>
      </p:sp>
      <p:cxnSp>
        <p:nvCxnSpPr>
          <p:cNvPr id="209" name="Google Shape;209;p43">
            <a:extLst>
              <a:ext uri="{FF2B5EF4-FFF2-40B4-BE49-F238E27FC236}">
                <a16:creationId xmlns:a16="http://schemas.microsoft.com/office/drawing/2014/main" id="{0D6719E0-A145-8659-2224-268C62F5919F}"/>
              </a:ext>
            </a:extLst>
          </p:cNvPr>
          <p:cNvCxnSpPr>
            <a:cxnSpLocks/>
          </p:cNvCxnSpPr>
          <p:nvPr/>
        </p:nvCxnSpPr>
        <p:spPr>
          <a:xfrm>
            <a:off x="3593165" y="3072912"/>
            <a:ext cx="0" cy="153637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2670468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073115" cy="5572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Invalid Values Handling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6161288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data check exposed </a:t>
            </a:r>
            <a:r>
              <a:rPr lang="en-US" b="1" i="1" dirty="0"/>
              <a:t>100%</a:t>
            </a:r>
            <a:r>
              <a:rPr lang="en-US" b="1" dirty="0"/>
              <a:t> invalid entries</a:t>
            </a:r>
            <a:r>
              <a:rPr lang="en-US" dirty="0"/>
              <a:t> caused by unrealistic longitude and latitude coordinates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7338" lvl="0" indent="-2286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200" dirty="0"/>
              <a:t>The following columns were affected and dropped entirely:</a:t>
            </a:r>
          </a:p>
          <a:p>
            <a:pPr marL="627063" lvl="0" indent="-111125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200" dirty="0"/>
              <a:t>Pickup longitude</a:t>
            </a:r>
          </a:p>
          <a:p>
            <a:pPr marL="627063" lvl="0" indent="-111125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200" dirty="0"/>
              <a:t>Pickup latitude</a:t>
            </a:r>
          </a:p>
          <a:p>
            <a:pPr marL="627063" lvl="0" indent="-111125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200" dirty="0"/>
              <a:t>Dropoff longitude</a:t>
            </a:r>
          </a:p>
          <a:p>
            <a:pPr marL="627063" lvl="0" indent="-111125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200" dirty="0"/>
              <a:t>Dropoff latitude</a:t>
            </a:r>
          </a:p>
          <a:p>
            <a:pPr marL="287338" lvl="0" indent="-2286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200" dirty="0"/>
              <a:t>The dataset is now clean and ready for outlier detection!</a:t>
            </a:r>
            <a:endParaRPr sz="1200" dirty="0"/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1026200" y="414022"/>
            <a:ext cx="383267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>
          <a:extLst>
            <a:ext uri="{FF2B5EF4-FFF2-40B4-BE49-F238E27FC236}">
              <a16:creationId xmlns:a16="http://schemas.microsoft.com/office/drawing/2014/main" id="{D75038C5-D2DA-6E12-B839-FC40829FF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>
            <a:extLst>
              <a:ext uri="{FF2B5EF4-FFF2-40B4-BE49-F238E27FC236}">
                <a16:creationId xmlns:a16="http://schemas.microsoft.com/office/drawing/2014/main" id="{C6077635-1EDD-8B63-B453-6BA774D095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62669" y="3177750"/>
            <a:ext cx="4502785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Handling </a:t>
            </a:r>
            <a:r>
              <a:rPr lang="en-US" sz="3600" dirty="0"/>
              <a:t>Outliers</a:t>
            </a:r>
            <a:endParaRPr dirty="0"/>
          </a:p>
        </p:txBody>
      </p:sp>
      <p:sp>
        <p:nvSpPr>
          <p:cNvPr id="207" name="Google Shape;207;p43">
            <a:extLst>
              <a:ext uri="{FF2B5EF4-FFF2-40B4-BE49-F238E27FC236}">
                <a16:creationId xmlns:a16="http://schemas.microsoft.com/office/drawing/2014/main" id="{5292407E-BB6C-31FE-68AA-EA085712974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08" name="Google Shape;208;p43">
            <a:extLst>
              <a:ext uri="{FF2B5EF4-FFF2-40B4-BE49-F238E27FC236}">
                <a16:creationId xmlns:a16="http://schemas.microsoft.com/office/drawing/2014/main" id="{76FCA4CA-DAED-ECA8-C3A4-62666AC1C1C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776648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Sometimes data likes to break the rules</a:t>
            </a:r>
            <a:endParaRPr dirty="0"/>
          </a:p>
        </p:txBody>
      </p:sp>
      <p:cxnSp>
        <p:nvCxnSpPr>
          <p:cNvPr id="209" name="Google Shape;209;p43">
            <a:extLst>
              <a:ext uri="{FF2B5EF4-FFF2-40B4-BE49-F238E27FC236}">
                <a16:creationId xmlns:a16="http://schemas.microsoft.com/office/drawing/2014/main" id="{39044CF1-41BE-F1E2-EEAB-C745301F1606}"/>
              </a:ext>
            </a:extLst>
          </p:cNvPr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9502682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819767" cy="4228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THESE ARE OUTLIERS!</a:t>
            </a:r>
            <a:endParaRPr dirty="0"/>
          </a:p>
        </p:txBody>
      </p:sp>
      <p:cxnSp>
        <p:nvCxnSpPr>
          <p:cNvPr id="373" name="Google Shape;373;p53"/>
          <p:cNvCxnSpPr>
            <a:cxnSpLocks/>
          </p:cNvCxnSpPr>
          <p:nvPr/>
        </p:nvCxnSpPr>
        <p:spPr>
          <a:xfrm>
            <a:off x="1026200" y="414022"/>
            <a:ext cx="3609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947" name="Google Shape;1947;p53"/>
          <p:cNvSpPr txBox="1">
            <a:spLocks noGrp="1"/>
          </p:cNvSpPr>
          <p:nvPr>
            <p:ph type="body" idx="4294967295"/>
          </p:nvPr>
        </p:nvSpPr>
        <p:spPr>
          <a:xfrm>
            <a:off x="5803900" y="2142067"/>
            <a:ext cx="1782233" cy="16467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800" b="1" dirty="0">
                <a:solidFill>
                  <a:schemeClr val="bg1"/>
                </a:solidFill>
              </a:rPr>
              <a:t>Time to refine the data</a:t>
            </a:r>
            <a:endParaRPr sz="28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97778E-54E0-19B2-F406-D1C66DBDA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1286267"/>
            <a:ext cx="3527712" cy="12854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F77EEF-E3D2-B940-8D40-B3588DB77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67" y="1284013"/>
            <a:ext cx="1706033" cy="12877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9F68B1-96BB-393D-16D9-C407AEEDB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667" y="2894915"/>
            <a:ext cx="5253138" cy="13172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3581400" y="2615575"/>
            <a:ext cx="2121464" cy="5484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RIDE DISTANCE</a:t>
            </a:r>
            <a:endParaRPr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dirty="0">
                <a:solidFill>
                  <a:srgbClr val="FFFFFF"/>
                </a:solidFill>
                <a:effectLst/>
                <a:latin typeface="Montserrat ExtraBold" panose="00000900000000000000" pitchFamily="2" charset="0"/>
                <a:ea typeface="Montserrat ExtraBold" panose="00000900000000000000" pitchFamily="2" charset="0"/>
                <a:cs typeface="Montserrat ExtraBold" panose="00000900000000000000" pitchFamily="2" charset="0"/>
              </a:rPr>
              <a:t>FARE</a:t>
            </a:r>
            <a:endParaRPr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dirty="0">
                <a:solidFill>
                  <a:srgbClr val="FFFFFF"/>
                </a:solidFill>
                <a:effectLst/>
                <a:latin typeface="Montserrat ExtraBold" panose="00000900000000000000" pitchFamily="2" charset="0"/>
                <a:ea typeface="Montserrat ExtraBold" panose="00000900000000000000" pitchFamily="2" charset="0"/>
                <a:cs typeface="Montserrat ExtraBold" panose="00000900000000000000" pitchFamily="2" charset="0"/>
              </a:rPr>
              <a:t>LOCATIONS</a:t>
            </a:r>
            <a:endParaRPr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87" name="Google Shape;187;p40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>
          <a:extLst>
            <a:ext uri="{FF2B5EF4-FFF2-40B4-BE49-F238E27FC236}">
              <a16:creationId xmlns:a16="http://schemas.microsoft.com/office/drawing/2014/main" id="{F32EB431-3618-69EC-2CF2-76630460B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>
            <a:extLst>
              <a:ext uri="{FF2B5EF4-FFF2-40B4-BE49-F238E27FC236}">
                <a16:creationId xmlns:a16="http://schemas.microsoft.com/office/drawing/2014/main" id="{D35163AB-068F-A32D-D5BC-148512B883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 LOCATIONS</a:t>
            </a:r>
            <a:endParaRPr dirty="0"/>
          </a:p>
        </p:txBody>
      </p:sp>
      <p:cxnSp>
        <p:nvCxnSpPr>
          <p:cNvPr id="2" name="Google Shape;373;p53">
            <a:extLst>
              <a:ext uri="{FF2B5EF4-FFF2-40B4-BE49-F238E27FC236}">
                <a16:creationId xmlns:a16="http://schemas.microsoft.com/office/drawing/2014/main" id="{56A5634F-A512-DAFB-9E63-669654AD5E79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238756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2279962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>
          <a:extLst>
            <a:ext uri="{FF2B5EF4-FFF2-40B4-BE49-F238E27FC236}">
              <a16:creationId xmlns:a16="http://schemas.microsoft.com/office/drawing/2014/main" id="{8EAEAF7F-14E5-44B8-4772-9AD2413E2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>
            <a:extLst>
              <a:ext uri="{FF2B5EF4-FFF2-40B4-BE49-F238E27FC236}">
                <a16:creationId xmlns:a16="http://schemas.microsoft.com/office/drawing/2014/main" id="{5E9D6256-DC07-5F8C-6D24-22CF2E701C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 LOCATIONS</a:t>
            </a:r>
            <a:endParaRPr dirty="0"/>
          </a:p>
        </p:txBody>
      </p:sp>
      <p:cxnSp>
        <p:nvCxnSpPr>
          <p:cNvPr id="373" name="Google Shape;373;p53">
            <a:extLst>
              <a:ext uri="{FF2B5EF4-FFF2-40B4-BE49-F238E27FC236}">
                <a16:creationId xmlns:a16="http://schemas.microsoft.com/office/drawing/2014/main" id="{277E4975-B416-2FED-72B5-E6C36B93132F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238756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947" name="Google Shape;1947;p53">
            <a:extLst>
              <a:ext uri="{FF2B5EF4-FFF2-40B4-BE49-F238E27FC236}">
                <a16:creationId xmlns:a16="http://schemas.microsoft.com/office/drawing/2014/main" id="{80843866-2CE5-0B56-70AD-AB7610CD561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47387" y="1663701"/>
            <a:ext cx="6618146" cy="209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Outlier detection focused on </a:t>
            </a:r>
            <a:r>
              <a:rPr lang="en-US" sz="1200" b="1" dirty="0">
                <a:solidFill>
                  <a:schemeClr val="bg1"/>
                </a:solidFill>
              </a:rPr>
              <a:t>location-based distances</a:t>
            </a:r>
            <a:r>
              <a:rPr lang="en-US" sz="1200" dirty="0">
                <a:solidFill>
                  <a:schemeClr val="bg1"/>
                </a:solidFill>
              </a:rPr>
              <a:t> revealed </a:t>
            </a:r>
            <a:r>
              <a:rPr lang="en-US" sz="1200" b="1" dirty="0">
                <a:solidFill>
                  <a:schemeClr val="bg1"/>
                </a:solidFill>
              </a:rPr>
              <a:t>10,280 anomalous records (2.06%)</a:t>
            </a:r>
            <a:r>
              <a:rPr lang="en-US" sz="1200" dirty="0">
                <a:solidFill>
                  <a:schemeClr val="bg1"/>
                </a:solidFill>
              </a:rPr>
              <a:t> across key distance columns:</a:t>
            </a:r>
          </a:p>
          <a:p>
            <a:pPr marL="11430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Distance to JFK Airport</a:t>
            </a:r>
          </a:p>
          <a:p>
            <a:pPr marL="114300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Distance to EWR Airport</a:t>
            </a:r>
          </a:p>
          <a:p>
            <a:pPr marL="114300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Distance to LGA Airport</a:t>
            </a:r>
          </a:p>
          <a:p>
            <a:pPr marL="114300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Distance to Statue of Liberty</a:t>
            </a:r>
          </a:p>
          <a:p>
            <a:pPr marL="114300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Distance to NYC Center</a:t>
            </a:r>
          </a:p>
          <a:p>
            <a:pPr marL="11430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These records were </a:t>
            </a:r>
            <a:r>
              <a:rPr lang="en-US" sz="1200" b="1" dirty="0">
                <a:solidFill>
                  <a:schemeClr val="bg1"/>
                </a:solidFill>
              </a:rPr>
              <a:t>removed</a:t>
            </a:r>
            <a:r>
              <a:rPr lang="en-US" sz="1200" dirty="0">
                <a:solidFill>
                  <a:schemeClr val="bg1"/>
                </a:solidFill>
              </a:rPr>
              <a:t> to ensure data consistency and accuracy, reducing the dataset size to </a:t>
            </a:r>
            <a:r>
              <a:rPr lang="en-US" sz="1200" b="1" dirty="0">
                <a:solidFill>
                  <a:schemeClr val="bg1"/>
                </a:solidFill>
              </a:rPr>
              <a:t>489,715 entries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948" name="Google Shape;1948;p53">
            <a:extLst>
              <a:ext uri="{FF2B5EF4-FFF2-40B4-BE49-F238E27FC236}">
                <a16:creationId xmlns:a16="http://schemas.microsoft.com/office/drawing/2014/main" id="{67C0BB12-50A4-E4D5-9445-7E8BF16FB246}"/>
              </a:ext>
            </a:extLst>
          </p:cNvPr>
          <p:cNvSpPr/>
          <p:nvPr/>
        </p:nvSpPr>
        <p:spPr>
          <a:xfrm>
            <a:off x="1163237" y="1769826"/>
            <a:ext cx="168300" cy="168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18864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TEMPLATE</a:t>
            </a:r>
            <a:endParaRPr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886691" y="1034472"/>
            <a:ext cx="7223909" cy="33343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162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200" dirty="0"/>
              <a:t>Data Structure</a:t>
            </a:r>
          </a:p>
          <a:p>
            <a:pPr marL="457200" lvl="0" indent="-30162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200" dirty="0"/>
              <a:t>Handling Invalid Values</a:t>
            </a:r>
          </a:p>
          <a:p>
            <a:pPr marL="457200" lvl="0" indent="-30162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200" dirty="0"/>
              <a:t>Handling Outliers</a:t>
            </a:r>
          </a:p>
          <a:p>
            <a:pPr marL="457200" lvl="0" indent="-30162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200" dirty="0"/>
              <a:t>Feature Engineering</a:t>
            </a:r>
          </a:p>
          <a:p>
            <a:pPr marL="457200" lvl="0" indent="-30162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200" dirty="0"/>
              <a:t>Data Insights</a:t>
            </a:r>
          </a:p>
          <a:p>
            <a:pPr marL="155575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</a:pPr>
            <a:endParaRPr lang="en-US" dirty="0"/>
          </a:p>
        </p:txBody>
      </p:sp>
      <p:cxnSp>
        <p:nvCxnSpPr>
          <p:cNvPr id="172" name="Google Shape;172;p39"/>
          <p:cNvCxnSpPr>
            <a:cxnSpLocks/>
          </p:cNvCxnSpPr>
          <p:nvPr/>
        </p:nvCxnSpPr>
        <p:spPr>
          <a:xfrm flipV="1">
            <a:off x="1026200" y="370840"/>
            <a:ext cx="4881840" cy="4318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>
          <a:extLst>
            <a:ext uri="{FF2B5EF4-FFF2-40B4-BE49-F238E27FC236}">
              <a16:creationId xmlns:a16="http://schemas.microsoft.com/office/drawing/2014/main" id="{9803F932-B172-2AA8-3EE6-2BD09F32D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>
            <a:extLst>
              <a:ext uri="{FF2B5EF4-FFF2-40B4-BE49-F238E27FC236}">
                <a16:creationId xmlns:a16="http://schemas.microsoft.com/office/drawing/2014/main" id="{AC28EFF8-647F-E56E-5DEC-3E86ED4899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 LOCATIONS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BE38B7-B18A-89DF-6163-980FB3375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824" y="1576873"/>
            <a:ext cx="2266637" cy="279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3FC120-04B0-8E76-2A4A-819C54AFC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8334" y="1576873"/>
            <a:ext cx="2265498" cy="279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7400A1-A9F2-8D54-B7AF-DFC23F377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3705" y="1537503"/>
            <a:ext cx="2265498" cy="2794001"/>
          </a:xfrm>
          <a:prstGeom prst="rect">
            <a:avLst/>
          </a:prstGeom>
        </p:spPr>
      </p:pic>
      <p:cxnSp>
        <p:nvCxnSpPr>
          <p:cNvPr id="8" name="Google Shape;373;p53">
            <a:extLst>
              <a:ext uri="{FF2B5EF4-FFF2-40B4-BE49-F238E27FC236}">
                <a16:creationId xmlns:a16="http://schemas.microsoft.com/office/drawing/2014/main" id="{90531480-0EB5-EECF-A2FA-957687FD0AC1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238756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9854903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>
          <a:extLst>
            <a:ext uri="{FF2B5EF4-FFF2-40B4-BE49-F238E27FC236}">
              <a16:creationId xmlns:a16="http://schemas.microsoft.com/office/drawing/2014/main" id="{D66B751F-4FEE-AB86-1DFE-498BC51CB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>
            <a:extLst>
              <a:ext uri="{FF2B5EF4-FFF2-40B4-BE49-F238E27FC236}">
                <a16:creationId xmlns:a16="http://schemas.microsoft.com/office/drawing/2014/main" id="{EF235893-9C73-A584-ED68-ABF04D3819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 LOCATIONS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F6D806-4EE5-44DF-949A-BC311033C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800" y="1576873"/>
            <a:ext cx="2265498" cy="279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04716C-F19A-3CF6-D46C-EC2D6E21A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702" y="1576873"/>
            <a:ext cx="2265498" cy="2794000"/>
          </a:xfrm>
          <a:prstGeom prst="rect">
            <a:avLst/>
          </a:prstGeom>
        </p:spPr>
      </p:pic>
      <p:cxnSp>
        <p:nvCxnSpPr>
          <p:cNvPr id="9" name="Google Shape;373;p53">
            <a:extLst>
              <a:ext uri="{FF2B5EF4-FFF2-40B4-BE49-F238E27FC236}">
                <a16:creationId xmlns:a16="http://schemas.microsoft.com/office/drawing/2014/main" id="{F01629BC-7D39-428C-F0A4-F1BD1658F139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238756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6937363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>
          <a:extLst>
            <a:ext uri="{FF2B5EF4-FFF2-40B4-BE49-F238E27FC236}">
              <a16:creationId xmlns:a16="http://schemas.microsoft.com/office/drawing/2014/main" id="{FC41D403-3DFD-183A-0F15-AC69894E9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>
            <a:extLst>
              <a:ext uri="{FF2B5EF4-FFF2-40B4-BE49-F238E27FC236}">
                <a16:creationId xmlns:a16="http://schemas.microsoft.com/office/drawing/2014/main" id="{DFC7C044-C08F-E6E5-60DC-8BC3E336AF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 RIDE DISTANCE</a:t>
            </a:r>
            <a:endParaRPr dirty="0"/>
          </a:p>
        </p:txBody>
      </p:sp>
      <p:cxnSp>
        <p:nvCxnSpPr>
          <p:cNvPr id="373" name="Google Shape;373;p53">
            <a:extLst>
              <a:ext uri="{FF2B5EF4-FFF2-40B4-BE49-F238E27FC236}">
                <a16:creationId xmlns:a16="http://schemas.microsoft.com/office/drawing/2014/main" id="{353E45A1-284E-DBC5-A476-1DC05D3D570D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299716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947" name="Google Shape;1947;p53">
            <a:extLst>
              <a:ext uri="{FF2B5EF4-FFF2-40B4-BE49-F238E27FC236}">
                <a16:creationId xmlns:a16="http://schemas.microsoft.com/office/drawing/2014/main" id="{D25DA03A-474E-50F3-5158-374F5F3E8C9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47387" y="1663701"/>
            <a:ext cx="5519173" cy="209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Outlier detection on </a:t>
            </a:r>
            <a:r>
              <a:rPr lang="en-US" sz="1400" b="1" dirty="0">
                <a:solidFill>
                  <a:schemeClr val="bg1"/>
                </a:solidFill>
              </a:rPr>
              <a:t>Ride Distance</a:t>
            </a:r>
            <a:r>
              <a:rPr lang="en-US" sz="1400" dirty="0">
                <a:solidFill>
                  <a:schemeClr val="bg1"/>
                </a:solidFill>
              </a:rPr>
              <a:t> applied a threshold between </a:t>
            </a:r>
            <a:r>
              <a:rPr lang="en-US" sz="1400" b="1" dirty="0">
                <a:solidFill>
                  <a:schemeClr val="bg1"/>
                </a:solidFill>
              </a:rPr>
              <a:t>0.1 miles</a:t>
            </a:r>
            <a:r>
              <a:rPr lang="en-US" sz="1400" dirty="0">
                <a:solidFill>
                  <a:schemeClr val="bg1"/>
                </a:solidFill>
              </a:rPr>
              <a:t> (minimum realistic trip) and </a:t>
            </a:r>
            <a:r>
              <a:rPr lang="en-US" sz="1400" b="1" dirty="0">
                <a:solidFill>
                  <a:schemeClr val="bg1"/>
                </a:solidFill>
              </a:rPr>
              <a:t>200 miles</a:t>
            </a:r>
            <a:r>
              <a:rPr lang="en-US" sz="1400" dirty="0">
                <a:solidFill>
                  <a:schemeClr val="bg1"/>
                </a:solidFill>
              </a:rPr>
              <a:t> (maximum reasonable trip, covering a state or more).</a:t>
            </a:r>
          </a:p>
          <a:p>
            <a:pPr marL="114300" indent="0">
              <a:buNone/>
            </a:pPr>
            <a:endParaRPr lang="en-US" sz="1400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This filtering ensured removing extreme values while preserving the integrity of the dataset.</a:t>
            </a:r>
          </a:p>
        </p:txBody>
      </p:sp>
      <p:sp>
        <p:nvSpPr>
          <p:cNvPr id="1948" name="Google Shape;1948;p53">
            <a:extLst>
              <a:ext uri="{FF2B5EF4-FFF2-40B4-BE49-F238E27FC236}">
                <a16:creationId xmlns:a16="http://schemas.microsoft.com/office/drawing/2014/main" id="{549FCE3F-D628-23FF-8346-24FC666F5581}"/>
              </a:ext>
            </a:extLst>
          </p:cNvPr>
          <p:cNvSpPr/>
          <p:nvPr/>
        </p:nvSpPr>
        <p:spPr>
          <a:xfrm>
            <a:off x="1163237" y="1769826"/>
            <a:ext cx="168300" cy="168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" name="Google Shape;373;p53">
            <a:extLst>
              <a:ext uri="{FF2B5EF4-FFF2-40B4-BE49-F238E27FC236}">
                <a16:creationId xmlns:a16="http://schemas.microsoft.com/office/drawing/2014/main" id="{3385D0C7-89C1-6225-97E4-497106795FF6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305304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5314749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>
          <a:extLst>
            <a:ext uri="{FF2B5EF4-FFF2-40B4-BE49-F238E27FC236}">
              <a16:creationId xmlns:a16="http://schemas.microsoft.com/office/drawing/2014/main" id="{8E10B595-CD1D-16C9-C9D8-D63100A07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>
            <a:extLst>
              <a:ext uri="{FF2B5EF4-FFF2-40B4-BE49-F238E27FC236}">
                <a16:creationId xmlns:a16="http://schemas.microsoft.com/office/drawing/2014/main" id="{F7AB0417-815D-B396-692E-C1086AE11B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 RIDE DISTANCE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10ABDE-BFE1-0E9F-B993-ACE173BE8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719" y="1042344"/>
            <a:ext cx="3188562" cy="3932400"/>
          </a:xfrm>
          <a:prstGeom prst="rect">
            <a:avLst/>
          </a:prstGeom>
        </p:spPr>
      </p:pic>
      <p:cxnSp>
        <p:nvCxnSpPr>
          <p:cNvPr id="9" name="Google Shape;373;p53">
            <a:extLst>
              <a:ext uri="{FF2B5EF4-FFF2-40B4-BE49-F238E27FC236}">
                <a16:creationId xmlns:a16="http://schemas.microsoft.com/office/drawing/2014/main" id="{9240E423-6986-DA17-0ED3-B23E32C9E1C1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305304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5329662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>
          <a:extLst>
            <a:ext uri="{FF2B5EF4-FFF2-40B4-BE49-F238E27FC236}">
              <a16:creationId xmlns:a16="http://schemas.microsoft.com/office/drawing/2014/main" id="{1E7EB4E0-A219-3CE7-B286-C320E2A0A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>
            <a:extLst>
              <a:ext uri="{FF2B5EF4-FFF2-40B4-BE49-F238E27FC236}">
                <a16:creationId xmlns:a16="http://schemas.microsoft.com/office/drawing/2014/main" id="{8C90EEB0-3CE1-5A05-DEE0-5132AEB5B4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 Fare</a:t>
            </a:r>
            <a:endParaRPr dirty="0"/>
          </a:p>
        </p:txBody>
      </p:sp>
      <p:cxnSp>
        <p:nvCxnSpPr>
          <p:cNvPr id="373" name="Google Shape;373;p53">
            <a:extLst>
              <a:ext uri="{FF2B5EF4-FFF2-40B4-BE49-F238E27FC236}">
                <a16:creationId xmlns:a16="http://schemas.microsoft.com/office/drawing/2014/main" id="{BD0CC55E-6E7C-853F-13C4-0FC7F121CA37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114804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947" name="Google Shape;1947;p53">
            <a:extLst>
              <a:ext uri="{FF2B5EF4-FFF2-40B4-BE49-F238E27FC236}">
                <a16:creationId xmlns:a16="http://schemas.microsoft.com/office/drawing/2014/main" id="{072B31EB-5880-4FED-7595-32A769764E0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47387" y="1663701"/>
            <a:ext cx="5575053" cy="23444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Outlier Detection: Applied IQR method to detect anomalous fares.</a:t>
            </a:r>
          </a:p>
          <a:p>
            <a:pPr marL="114300" indent="0">
              <a:buNone/>
            </a:pPr>
            <a:endParaRPr lang="en-US" sz="1400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Replacement Strategy: Outliers were corrected using the median fare per mile from trips with similar distance, time of day, and weekend status.</a:t>
            </a:r>
          </a:p>
          <a:p>
            <a:pPr marL="114300" indent="0">
              <a:buNone/>
            </a:pPr>
            <a:endParaRPr lang="en-US" sz="1400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Capping Boundaries: Capped fares to a maximum of 200$ and a minimum of 2.5$.</a:t>
            </a:r>
          </a:p>
          <a:p>
            <a:pPr marL="114300" indent="0">
              <a:buNone/>
            </a:pPr>
            <a:endParaRPr lang="en-US" sz="1400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Log Transformation: Performed log transformation to normalize fare distribution and mitigate the impact of extreme values.</a:t>
            </a:r>
          </a:p>
        </p:txBody>
      </p:sp>
      <p:sp>
        <p:nvSpPr>
          <p:cNvPr id="1948" name="Google Shape;1948;p53">
            <a:extLst>
              <a:ext uri="{FF2B5EF4-FFF2-40B4-BE49-F238E27FC236}">
                <a16:creationId xmlns:a16="http://schemas.microsoft.com/office/drawing/2014/main" id="{FA263C5E-89E5-DCF9-0747-D241772FF1EF}"/>
              </a:ext>
            </a:extLst>
          </p:cNvPr>
          <p:cNvSpPr/>
          <p:nvPr/>
        </p:nvSpPr>
        <p:spPr>
          <a:xfrm>
            <a:off x="1163237" y="1769826"/>
            <a:ext cx="137243" cy="13009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1948;p53">
            <a:extLst>
              <a:ext uri="{FF2B5EF4-FFF2-40B4-BE49-F238E27FC236}">
                <a16:creationId xmlns:a16="http://schemas.microsoft.com/office/drawing/2014/main" id="{32B8B905-2796-EAC9-F6AD-16A8DA74F7A4}"/>
              </a:ext>
            </a:extLst>
          </p:cNvPr>
          <p:cNvSpPr/>
          <p:nvPr/>
        </p:nvSpPr>
        <p:spPr>
          <a:xfrm>
            <a:off x="1160650" y="2431231"/>
            <a:ext cx="137243" cy="13009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948;p53">
            <a:extLst>
              <a:ext uri="{FF2B5EF4-FFF2-40B4-BE49-F238E27FC236}">
                <a16:creationId xmlns:a16="http://schemas.microsoft.com/office/drawing/2014/main" id="{C8A0DF14-B68C-73C8-DAB6-77BB445B76F8}"/>
              </a:ext>
            </a:extLst>
          </p:cNvPr>
          <p:cNvSpPr/>
          <p:nvPr/>
        </p:nvSpPr>
        <p:spPr>
          <a:xfrm>
            <a:off x="1160651" y="3281668"/>
            <a:ext cx="137243" cy="13009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1948;p53">
            <a:extLst>
              <a:ext uri="{FF2B5EF4-FFF2-40B4-BE49-F238E27FC236}">
                <a16:creationId xmlns:a16="http://schemas.microsoft.com/office/drawing/2014/main" id="{CD7CEE7E-6D8C-4EB1-3853-8A8AE7838187}"/>
              </a:ext>
            </a:extLst>
          </p:cNvPr>
          <p:cNvSpPr/>
          <p:nvPr/>
        </p:nvSpPr>
        <p:spPr>
          <a:xfrm>
            <a:off x="1160652" y="3943073"/>
            <a:ext cx="137243" cy="13009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12965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>
          <a:extLst>
            <a:ext uri="{FF2B5EF4-FFF2-40B4-BE49-F238E27FC236}">
              <a16:creationId xmlns:a16="http://schemas.microsoft.com/office/drawing/2014/main" id="{8130EA35-957F-BC09-C4C6-5E102D8DE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>
            <a:extLst>
              <a:ext uri="{FF2B5EF4-FFF2-40B4-BE49-F238E27FC236}">
                <a16:creationId xmlns:a16="http://schemas.microsoft.com/office/drawing/2014/main" id="{8E697FFA-5AAF-4FD3-1B6C-F72CCAB1A1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 Fare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E4709A-3206-CE3B-2D55-CC3D61C9B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00" y="1168689"/>
            <a:ext cx="2862104" cy="35297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2458CC-3742-C7B6-6E04-7C85AF746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698" y="1168688"/>
            <a:ext cx="2862104" cy="3529785"/>
          </a:xfrm>
          <a:prstGeom prst="rect">
            <a:avLst/>
          </a:prstGeom>
        </p:spPr>
      </p:pic>
      <p:cxnSp>
        <p:nvCxnSpPr>
          <p:cNvPr id="6" name="Google Shape;373;p53">
            <a:extLst>
              <a:ext uri="{FF2B5EF4-FFF2-40B4-BE49-F238E27FC236}">
                <a16:creationId xmlns:a16="http://schemas.microsoft.com/office/drawing/2014/main" id="{3A68F583-7CCE-8C3E-1A06-33CF4FAF0A9E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114804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739162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>
          <a:extLst>
            <a:ext uri="{FF2B5EF4-FFF2-40B4-BE49-F238E27FC236}">
              <a16:creationId xmlns:a16="http://schemas.microsoft.com/office/drawing/2014/main" id="{E7E934BA-1818-83FB-6E59-56552F68E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>
            <a:extLst>
              <a:ext uri="{FF2B5EF4-FFF2-40B4-BE49-F238E27FC236}">
                <a16:creationId xmlns:a16="http://schemas.microsoft.com/office/drawing/2014/main" id="{2550C7BE-FBD2-1BA2-C202-B44D573B86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62670" y="3541844"/>
            <a:ext cx="4708718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Feature Engineering</a:t>
            </a:r>
            <a:endParaRPr dirty="0"/>
          </a:p>
        </p:txBody>
      </p:sp>
      <p:sp>
        <p:nvSpPr>
          <p:cNvPr id="207" name="Google Shape;207;p43">
            <a:extLst>
              <a:ext uri="{FF2B5EF4-FFF2-40B4-BE49-F238E27FC236}">
                <a16:creationId xmlns:a16="http://schemas.microsoft.com/office/drawing/2014/main" id="{FB44BFE1-5948-4D95-5E57-55C0804BB4E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118367" y="325385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08" name="Google Shape;208;p43">
            <a:extLst>
              <a:ext uri="{FF2B5EF4-FFF2-40B4-BE49-F238E27FC236}">
                <a16:creationId xmlns:a16="http://schemas.microsoft.com/office/drawing/2014/main" id="{3AD358E0-15EF-305C-9240-0770AAD20E2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762670" y="4140644"/>
            <a:ext cx="349538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Unlocking New Insights</a:t>
            </a:r>
          </a:p>
        </p:txBody>
      </p:sp>
      <p:cxnSp>
        <p:nvCxnSpPr>
          <p:cNvPr id="209" name="Google Shape;209;p43">
            <a:extLst>
              <a:ext uri="{FF2B5EF4-FFF2-40B4-BE49-F238E27FC236}">
                <a16:creationId xmlns:a16="http://schemas.microsoft.com/office/drawing/2014/main" id="{E9B81971-B5AA-C982-704D-18B1D56B41A2}"/>
              </a:ext>
            </a:extLst>
          </p:cNvPr>
          <p:cNvCxnSpPr>
            <a:cxnSpLocks/>
          </p:cNvCxnSpPr>
          <p:nvPr/>
        </p:nvCxnSpPr>
        <p:spPr>
          <a:xfrm>
            <a:off x="3593165" y="3072912"/>
            <a:ext cx="0" cy="153637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9911990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>
          <a:extLst>
            <a:ext uri="{FF2B5EF4-FFF2-40B4-BE49-F238E27FC236}">
              <a16:creationId xmlns:a16="http://schemas.microsoft.com/office/drawing/2014/main" id="{0CA46631-96C0-AD5A-D63A-B8AE174FA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>
            <a:extLst>
              <a:ext uri="{FF2B5EF4-FFF2-40B4-BE49-F238E27FC236}">
                <a16:creationId xmlns:a16="http://schemas.microsoft.com/office/drawing/2014/main" id="{C715221C-E28F-D146-DB20-5666CDB5C2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570991" cy="4278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Feature Engineering – New Features</a:t>
            </a:r>
            <a:endParaRPr sz="1600" dirty="0"/>
          </a:p>
        </p:txBody>
      </p:sp>
      <p:sp>
        <p:nvSpPr>
          <p:cNvPr id="1994" name="Google Shape;1994;p57">
            <a:extLst>
              <a:ext uri="{FF2B5EF4-FFF2-40B4-BE49-F238E27FC236}">
                <a16:creationId xmlns:a16="http://schemas.microsoft.com/office/drawing/2014/main" id="{6BBC07CD-5B6B-6D84-B0C2-946C0D5985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6200" y="1317113"/>
            <a:ext cx="7194165" cy="33347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1200" b="1" dirty="0"/>
              <a:t>New features were crafted to enrich the dataset and extract deeper insights:</a:t>
            </a:r>
          </a:p>
          <a:p>
            <a:pPr marL="139700" indent="0">
              <a:lnSpc>
                <a:spcPct val="150000"/>
              </a:lnSpc>
              <a:buNone/>
            </a:pPr>
            <a:endParaRPr lang="en-US" sz="1100" b="1" dirty="0"/>
          </a:p>
          <a:p>
            <a:pPr marL="317500" indent="-144463">
              <a:lnSpc>
                <a:spcPct val="150000"/>
              </a:lnSpc>
            </a:pPr>
            <a:r>
              <a:rPr lang="en-US" sz="1100" b="1" dirty="0"/>
              <a:t>Temporal Features:</a:t>
            </a:r>
          </a:p>
          <a:p>
            <a:pPr marL="512763" indent="0">
              <a:lnSpc>
                <a:spcPct val="150000"/>
              </a:lnSpc>
              <a:buNone/>
            </a:pPr>
            <a:r>
              <a:rPr lang="en-US" sz="1100" dirty="0"/>
              <a:t>Pickup hour, minute, day of the week, month, year, day of the year, and quarter.</a:t>
            </a:r>
          </a:p>
          <a:p>
            <a:pPr marL="512763" indent="0">
              <a:lnSpc>
                <a:spcPct val="150000"/>
              </a:lnSpc>
              <a:buNone/>
            </a:pPr>
            <a:r>
              <a:rPr lang="en-US" sz="1100" dirty="0"/>
              <a:t>Time of day categories (Night, Morning, Afternoon, Evening).</a:t>
            </a:r>
          </a:p>
          <a:p>
            <a:pPr marL="512763" indent="0">
              <a:lnSpc>
                <a:spcPct val="150000"/>
              </a:lnSpc>
              <a:buNone/>
            </a:pPr>
            <a:r>
              <a:rPr lang="en-US" sz="1100" dirty="0"/>
              <a:t>Rush hour and weekend flags.</a:t>
            </a:r>
          </a:p>
          <a:p>
            <a:pPr marL="317500" indent="-144463">
              <a:lnSpc>
                <a:spcPct val="150000"/>
              </a:lnSpc>
            </a:pPr>
            <a:r>
              <a:rPr lang="en-US" sz="1100" b="1" dirty="0"/>
              <a:t>Distance Features:</a:t>
            </a:r>
          </a:p>
          <a:p>
            <a:pPr indent="0">
              <a:lnSpc>
                <a:spcPct val="150000"/>
              </a:lnSpc>
              <a:buNone/>
            </a:pPr>
            <a:r>
              <a:rPr lang="en-US" sz="1100" dirty="0"/>
              <a:t>Distance bins to group trips by length.</a:t>
            </a:r>
          </a:p>
          <a:p>
            <a:pPr indent="0">
              <a:lnSpc>
                <a:spcPct val="150000"/>
              </a:lnSpc>
              <a:buNone/>
            </a:pPr>
            <a:r>
              <a:rPr lang="en-US" sz="1100" dirty="0"/>
              <a:t>Price per mile calculation.</a:t>
            </a:r>
          </a:p>
          <a:p>
            <a:pPr marL="317500" indent="-144463">
              <a:lnSpc>
                <a:spcPct val="150000"/>
              </a:lnSpc>
            </a:pPr>
            <a:r>
              <a:rPr lang="en-US" sz="1100" b="1" dirty="0"/>
              <a:t>Directional Feature:</a:t>
            </a:r>
          </a:p>
          <a:p>
            <a:pPr indent="0">
              <a:lnSpc>
                <a:spcPct val="150000"/>
              </a:lnSpc>
              <a:buNone/>
            </a:pPr>
            <a:r>
              <a:rPr lang="en-US" sz="1100" dirty="0"/>
              <a:t>Ride bearing transformed into categorical compass directions.</a:t>
            </a:r>
          </a:p>
        </p:txBody>
      </p:sp>
      <p:cxnSp>
        <p:nvCxnSpPr>
          <p:cNvPr id="1998" name="Google Shape;1998;p57">
            <a:extLst>
              <a:ext uri="{FF2B5EF4-FFF2-40B4-BE49-F238E27FC236}">
                <a16:creationId xmlns:a16="http://schemas.microsoft.com/office/drawing/2014/main" id="{7D4CABBF-A66E-6706-0F15-E903A6F649B1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389124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6347747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>
          <a:extLst>
            <a:ext uri="{FF2B5EF4-FFF2-40B4-BE49-F238E27FC236}">
              <a16:creationId xmlns:a16="http://schemas.microsoft.com/office/drawing/2014/main" id="{50D73981-A96C-A9E4-9D90-9FA0B000F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>
            <a:extLst>
              <a:ext uri="{FF2B5EF4-FFF2-40B4-BE49-F238E27FC236}">
                <a16:creationId xmlns:a16="http://schemas.microsoft.com/office/drawing/2014/main" id="{DAD13D9C-B747-008D-FC5C-0121300A6A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15260" cy="4278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Feature Engineering – Categorical Encoding</a:t>
            </a:r>
            <a:endParaRPr sz="1600" dirty="0"/>
          </a:p>
        </p:txBody>
      </p:sp>
      <p:sp>
        <p:nvSpPr>
          <p:cNvPr id="1994" name="Google Shape;1994;p57">
            <a:extLst>
              <a:ext uri="{FF2B5EF4-FFF2-40B4-BE49-F238E27FC236}">
                <a16:creationId xmlns:a16="http://schemas.microsoft.com/office/drawing/2014/main" id="{7709C738-FD4F-DB88-F8B9-417987398D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6200" y="1317113"/>
            <a:ext cx="7194165" cy="33347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1200" b="1" dirty="0"/>
              <a:t>To prepare categorical data for machine learning models, various encoding techniques were applied:</a:t>
            </a:r>
          </a:p>
          <a:p>
            <a:pPr marL="139700" indent="0">
              <a:lnSpc>
                <a:spcPct val="150000"/>
              </a:lnSpc>
              <a:buNone/>
            </a:pPr>
            <a:endParaRPr lang="en-US" sz="1100" b="1" dirty="0"/>
          </a:p>
          <a:p>
            <a:r>
              <a:rPr lang="en-US" b="1" dirty="0"/>
              <a:t>Ordinal Encoding</a:t>
            </a:r>
            <a:endParaRPr lang="en-US" dirty="0"/>
          </a:p>
          <a:p>
            <a:pPr indent="0">
              <a:buNone/>
            </a:pPr>
            <a:r>
              <a:rPr lang="en-US" dirty="0"/>
              <a:t>Applied to features with a natural order.</a:t>
            </a:r>
          </a:p>
          <a:p>
            <a:pPr indent="0">
              <a:buNone/>
            </a:pPr>
            <a:endParaRPr lang="en-US" dirty="0"/>
          </a:p>
          <a:p>
            <a:pPr indent="0">
              <a:buNone/>
            </a:pPr>
            <a:r>
              <a:rPr lang="en-US" dirty="0"/>
              <a:t>Examples: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/>
              <a:t>Car Condition</a:t>
            </a:r>
            <a:r>
              <a:rPr lang="en-US" dirty="0"/>
              <a:t>: Quality levels ranked from Bad to Excellent.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/>
              <a:t>Traffic</a:t>
            </a:r>
            <a:r>
              <a:rPr lang="en-US" dirty="0"/>
              <a:t>: Flow, Dense, Congested representing increasing severity.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/>
              <a:t>Distance Bin</a:t>
            </a:r>
            <a:r>
              <a:rPr lang="en-US" dirty="0"/>
              <a:t>: Grouped distance ranges from shortest to longest</a:t>
            </a:r>
          </a:p>
        </p:txBody>
      </p:sp>
      <p:cxnSp>
        <p:nvCxnSpPr>
          <p:cNvPr id="1998" name="Google Shape;1998;p57">
            <a:extLst>
              <a:ext uri="{FF2B5EF4-FFF2-40B4-BE49-F238E27FC236}">
                <a16:creationId xmlns:a16="http://schemas.microsoft.com/office/drawing/2014/main" id="{D60263BF-D1F2-6EA9-0865-11F6FE62988B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4688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4874485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>
          <a:extLst>
            <a:ext uri="{FF2B5EF4-FFF2-40B4-BE49-F238E27FC236}">
              <a16:creationId xmlns:a16="http://schemas.microsoft.com/office/drawing/2014/main" id="{A2A1B5BC-CF1C-23B4-B75D-95140078F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>
            <a:extLst>
              <a:ext uri="{FF2B5EF4-FFF2-40B4-BE49-F238E27FC236}">
                <a16:creationId xmlns:a16="http://schemas.microsoft.com/office/drawing/2014/main" id="{809A8207-E332-DA21-FEFA-79E910F7EA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15260" cy="4278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Feature Engineering – Categorical Encoding</a:t>
            </a:r>
            <a:endParaRPr sz="1600" dirty="0"/>
          </a:p>
        </p:txBody>
      </p:sp>
      <p:sp>
        <p:nvSpPr>
          <p:cNvPr id="1994" name="Google Shape;1994;p57">
            <a:extLst>
              <a:ext uri="{FF2B5EF4-FFF2-40B4-BE49-F238E27FC236}">
                <a16:creationId xmlns:a16="http://schemas.microsoft.com/office/drawing/2014/main" id="{33DD8C7B-1E27-8445-C492-718F8D35B2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52140" y="1398916"/>
            <a:ext cx="7997220" cy="34931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One-Hot Encoding</a:t>
            </a:r>
          </a:p>
          <a:p>
            <a:pPr marL="512763" indent="0">
              <a:buNone/>
            </a:pPr>
            <a:r>
              <a:rPr lang="en-US" dirty="0"/>
              <a:t>Used for unordered categories where each category is equally distinct.</a:t>
            </a:r>
          </a:p>
          <a:p>
            <a:pPr marL="512763" indent="0">
              <a:buNone/>
            </a:pPr>
            <a:r>
              <a:rPr lang="en-US" dirty="0"/>
              <a:t>Example:</a:t>
            </a:r>
          </a:p>
          <a:p>
            <a:pPr marL="798513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Weather: Each weather condition represented as a separate binary column.</a:t>
            </a:r>
          </a:p>
          <a:p>
            <a:pPr marL="798513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r>
              <a:rPr lang="en-US" b="1" dirty="0"/>
              <a:t>Cyclical Encoding</a:t>
            </a:r>
          </a:p>
          <a:p>
            <a:pPr indent="0">
              <a:buNone/>
            </a:pPr>
            <a:r>
              <a:rPr lang="en-US" dirty="0"/>
              <a:t>Essential for circular features to maintain continuity between start and end values.</a:t>
            </a:r>
          </a:p>
          <a:p>
            <a:pPr indent="0">
              <a:buNone/>
            </a:pPr>
            <a:r>
              <a:rPr lang="en-US" dirty="0"/>
              <a:t>Examples:</a:t>
            </a:r>
          </a:p>
          <a:p>
            <a:pPr marL="7429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Time of Day: Captures daily patterns.</a:t>
            </a:r>
          </a:p>
          <a:p>
            <a:pPr marL="7429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Direction: Encodes compass directions.</a:t>
            </a:r>
          </a:p>
          <a:p>
            <a:pPr marL="7429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Request Weekday: Preserves the cyclic nature of the week</a:t>
            </a:r>
          </a:p>
        </p:txBody>
      </p:sp>
      <p:cxnSp>
        <p:nvCxnSpPr>
          <p:cNvPr id="1998" name="Google Shape;1998;p57">
            <a:extLst>
              <a:ext uri="{FF2B5EF4-FFF2-40B4-BE49-F238E27FC236}">
                <a16:creationId xmlns:a16="http://schemas.microsoft.com/office/drawing/2014/main" id="{3C2B1964-E1B6-F3DC-AF31-4CC9AEBB482B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4688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2021076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83424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Data Structure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Features Overview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>
          <a:extLst>
            <a:ext uri="{FF2B5EF4-FFF2-40B4-BE49-F238E27FC236}">
              <a16:creationId xmlns:a16="http://schemas.microsoft.com/office/drawing/2014/main" id="{F1355CFE-6105-B4DC-7DA6-6A589A501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>
            <a:extLst>
              <a:ext uri="{FF2B5EF4-FFF2-40B4-BE49-F238E27FC236}">
                <a16:creationId xmlns:a16="http://schemas.microsoft.com/office/drawing/2014/main" id="{22B0BD07-02E8-7293-0740-93D9BF1E75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49157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600" dirty="0"/>
              <a:t>Data Insights</a:t>
            </a:r>
            <a:endParaRPr dirty="0"/>
          </a:p>
        </p:txBody>
      </p:sp>
      <p:sp>
        <p:nvSpPr>
          <p:cNvPr id="207" name="Google Shape;207;p43">
            <a:extLst>
              <a:ext uri="{FF2B5EF4-FFF2-40B4-BE49-F238E27FC236}">
                <a16:creationId xmlns:a16="http://schemas.microsoft.com/office/drawing/2014/main" id="{C4EAD7CB-366B-FEBE-0862-2AABE2EAE82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08" name="Google Shape;208;p43">
            <a:extLst>
              <a:ext uri="{FF2B5EF4-FFF2-40B4-BE49-F238E27FC236}">
                <a16:creationId xmlns:a16="http://schemas.microsoft.com/office/drawing/2014/main" id="{74798CB8-9658-669F-CBDB-3DCC6D9BB78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Discovering Data Stories</a:t>
            </a:r>
            <a:endParaRPr dirty="0"/>
          </a:p>
        </p:txBody>
      </p:sp>
      <p:cxnSp>
        <p:nvCxnSpPr>
          <p:cNvPr id="209" name="Google Shape;209;p43">
            <a:extLst>
              <a:ext uri="{FF2B5EF4-FFF2-40B4-BE49-F238E27FC236}">
                <a16:creationId xmlns:a16="http://schemas.microsoft.com/office/drawing/2014/main" id="{675D6CFF-EC4C-AB76-E2D4-3EBD5B5983A3}"/>
              </a:ext>
            </a:extLst>
          </p:cNvPr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5594374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Data Insights</a:t>
            </a:r>
            <a:endParaRPr dirty="0"/>
          </a:p>
        </p:txBody>
      </p:sp>
      <p:cxnSp>
        <p:nvCxnSpPr>
          <p:cNvPr id="281" name="Google Shape;281;p50"/>
          <p:cNvCxnSpPr>
            <a:cxnSpLocks/>
          </p:cNvCxnSpPr>
          <p:nvPr/>
        </p:nvCxnSpPr>
        <p:spPr>
          <a:xfrm>
            <a:off x="1026200" y="414022"/>
            <a:ext cx="215388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855375C-6B67-8A53-3A49-55CE81523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558" y="975556"/>
            <a:ext cx="5464884" cy="40892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>
          <a:extLst>
            <a:ext uri="{FF2B5EF4-FFF2-40B4-BE49-F238E27FC236}">
              <a16:creationId xmlns:a16="http://schemas.microsoft.com/office/drawing/2014/main" id="{97CC683C-9364-5AFC-4002-608F4EA5A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>
            <a:extLst>
              <a:ext uri="{FF2B5EF4-FFF2-40B4-BE49-F238E27FC236}">
                <a16:creationId xmlns:a16="http://schemas.microsoft.com/office/drawing/2014/main" id="{1D766511-808D-956E-1C86-B63301A48A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Data Insights</a:t>
            </a:r>
            <a:endParaRPr dirty="0"/>
          </a:p>
        </p:txBody>
      </p:sp>
      <p:cxnSp>
        <p:nvCxnSpPr>
          <p:cNvPr id="281" name="Google Shape;281;p50">
            <a:extLst>
              <a:ext uri="{FF2B5EF4-FFF2-40B4-BE49-F238E27FC236}">
                <a16:creationId xmlns:a16="http://schemas.microsoft.com/office/drawing/2014/main" id="{34B7F637-CE93-E5AE-AA4E-0CABF60AC411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215388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9189CD4-428F-25D3-97AC-B70BD850E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628" y="1214912"/>
            <a:ext cx="7082743" cy="351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75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>
          <a:extLst>
            <a:ext uri="{FF2B5EF4-FFF2-40B4-BE49-F238E27FC236}">
              <a16:creationId xmlns:a16="http://schemas.microsoft.com/office/drawing/2014/main" id="{5CC792A0-EF7E-368B-ED46-E378CDF36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>
            <a:extLst>
              <a:ext uri="{FF2B5EF4-FFF2-40B4-BE49-F238E27FC236}">
                <a16:creationId xmlns:a16="http://schemas.microsoft.com/office/drawing/2014/main" id="{42EC0A71-86C1-BB12-5AEB-FA51EDBFD5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Data Insights</a:t>
            </a:r>
            <a:endParaRPr dirty="0"/>
          </a:p>
        </p:txBody>
      </p:sp>
      <p:cxnSp>
        <p:nvCxnSpPr>
          <p:cNvPr id="281" name="Google Shape;281;p50">
            <a:extLst>
              <a:ext uri="{FF2B5EF4-FFF2-40B4-BE49-F238E27FC236}">
                <a16:creationId xmlns:a16="http://schemas.microsoft.com/office/drawing/2014/main" id="{8D9D1A02-AC0C-F160-D6A6-2BE72A8A8AC0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215388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75429FB-00CB-9AF7-031A-A82757F6C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47" y="1082040"/>
            <a:ext cx="7204306" cy="368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3800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>
          <a:extLst>
            <a:ext uri="{FF2B5EF4-FFF2-40B4-BE49-F238E27FC236}">
              <a16:creationId xmlns:a16="http://schemas.microsoft.com/office/drawing/2014/main" id="{E6015A41-23C3-2976-E39D-689E58F16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>
            <a:extLst>
              <a:ext uri="{FF2B5EF4-FFF2-40B4-BE49-F238E27FC236}">
                <a16:creationId xmlns:a16="http://schemas.microsoft.com/office/drawing/2014/main" id="{58D4E2DE-27F7-B884-09EC-A070951494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Data Insights</a:t>
            </a:r>
            <a:endParaRPr dirty="0"/>
          </a:p>
        </p:txBody>
      </p:sp>
      <p:cxnSp>
        <p:nvCxnSpPr>
          <p:cNvPr id="281" name="Google Shape;281;p50">
            <a:extLst>
              <a:ext uri="{FF2B5EF4-FFF2-40B4-BE49-F238E27FC236}">
                <a16:creationId xmlns:a16="http://schemas.microsoft.com/office/drawing/2014/main" id="{4CB380EB-C82F-4DCC-3B37-B4C8C77F50D1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215388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735CC0D-7415-46FD-08BE-71C24573D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00" y="1160160"/>
            <a:ext cx="7179300" cy="356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059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>
          <a:extLst>
            <a:ext uri="{FF2B5EF4-FFF2-40B4-BE49-F238E27FC236}">
              <a16:creationId xmlns:a16="http://schemas.microsoft.com/office/drawing/2014/main" id="{65203E23-EBD1-C6B8-DA5D-93ED0757C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>
            <a:extLst>
              <a:ext uri="{FF2B5EF4-FFF2-40B4-BE49-F238E27FC236}">
                <a16:creationId xmlns:a16="http://schemas.microsoft.com/office/drawing/2014/main" id="{D99E06EE-64C9-4BB4-5401-2FF95F6490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Data Insights</a:t>
            </a:r>
            <a:endParaRPr dirty="0"/>
          </a:p>
        </p:txBody>
      </p:sp>
      <p:cxnSp>
        <p:nvCxnSpPr>
          <p:cNvPr id="281" name="Google Shape;281;p50">
            <a:extLst>
              <a:ext uri="{FF2B5EF4-FFF2-40B4-BE49-F238E27FC236}">
                <a16:creationId xmlns:a16="http://schemas.microsoft.com/office/drawing/2014/main" id="{F86C9E80-C934-D34E-882B-1E25488E9790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215388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5D2D3D9-4D88-128A-E545-DEF66424E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840" y="919480"/>
            <a:ext cx="5212079" cy="404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710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>
          <a:extLst>
            <a:ext uri="{FF2B5EF4-FFF2-40B4-BE49-F238E27FC236}">
              <a16:creationId xmlns:a16="http://schemas.microsoft.com/office/drawing/2014/main" id="{56579C4C-C737-0FD4-D917-EACA61299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>
            <a:extLst>
              <a:ext uri="{FF2B5EF4-FFF2-40B4-BE49-F238E27FC236}">
                <a16:creationId xmlns:a16="http://schemas.microsoft.com/office/drawing/2014/main" id="{C75D2EB6-D0AC-C43B-EA22-F37E10F171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Data Insights</a:t>
            </a:r>
            <a:endParaRPr dirty="0"/>
          </a:p>
        </p:txBody>
      </p:sp>
      <p:cxnSp>
        <p:nvCxnSpPr>
          <p:cNvPr id="281" name="Google Shape;281;p50">
            <a:extLst>
              <a:ext uri="{FF2B5EF4-FFF2-40B4-BE49-F238E27FC236}">
                <a16:creationId xmlns:a16="http://schemas.microsoft.com/office/drawing/2014/main" id="{20B7AD07-7FB7-D208-7257-1D97BF595A91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215388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1AB3782-419B-BDD0-6598-D03700EBF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007276"/>
            <a:ext cx="4947919" cy="388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88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>
          <a:extLst>
            <a:ext uri="{FF2B5EF4-FFF2-40B4-BE49-F238E27FC236}">
              <a16:creationId xmlns:a16="http://schemas.microsoft.com/office/drawing/2014/main" id="{1129AF7A-AF1F-0936-0B6B-309F59FEB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>
            <a:extLst>
              <a:ext uri="{FF2B5EF4-FFF2-40B4-BE49-F238E27FC236}">
                <a16:creationId xmlns:a16="http://schemas.microsoft.com/office/drawing/2014/main" id="{BFFE7853-74D1-624E-5915-A8065ACB8F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Data Insights</a:t>
            </a:r>
            <a:endParaRPr dirty="0"/>
          </a:p>
        </p:txBody>
      </p:sp>
      <p:cxnSp>
        <p:nvCxnSpPr>
          <p:cNvPr id="281" name="Google Shape;281;p50">
            <a:extLst>
              <a:ext uri="{FF2B5EF4-FFF2-40B4-BE49-F238E27FC236}">
                <a16:creationId xmlns:a16="http://schemas.microsoft.com/office/drawing/2014/main" id="{EE37C34D-E3F6-67B5-E650-26082807280F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215388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4C12799-7509-9113-7F7D-CD23A3DC5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0" y="1006890"/>
            <a:ext cx="5267960" cy="382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334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>
          <a:extLst>
            <a:ext uri="{FF2B5EF4-FFF2-40B4-BE49-F238E27FC236}">
              <a16:creationId xmlns:a16="http://schemas.microsoft.com/office/drawing/2014/main" id="{C63D3E29-0D0E-A684-1F0D-CD13B31D4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>
            <a:extLst>
              <a:ext uri="{FF2B5EF4-FFF2-40B4-BE49-F238E27FC236}">
                <a16:creationId xmlns:a16="http://schemas.microsoft.com/office/drawing/2014/main" id="{B78D443F-4312-843E-7D4D-363C788EEE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Data Insights</a:t>
            </a:r>
            <a:endParaRPr dirty="0"/>
          </a:p>
        </p:txBody>
      </p:sp>
      <p:cxnSp>
        <p:nvCxnSpPr>
          <p:cNvPr id="281" name="Google Shape;281;p50">
            <a:extLst>
              <a:ext uri="{FF2B5EF4-FFF2-40B4-BE49-F238E27FC236}">
                <a16:creationId xmlns:a16="http://schemas.microsoft.com/office/drawing/2014/main" id="{49AF42C1-6ADD-D389-C306-6C7F48F604D5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215388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C3BECB5-5C0A-A9B3-09BA-ECA944BB6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0" y="915725"/>
            <a:ext cx="5140960" cy="415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14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>
          <a:extLst>
            <a:ext uri="{FF2B5EF4-FFF2-40B4-BE49-F238E27FC236}">
              <a16:creationId xmlns:a16="http://schemas.microsoft.com/office/drawing/2014/main" id="{325D84DD-4530-8D0B-F3E0-17C8D6FA6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>
            <a:extLst>
              <a:ext uri="{FF2B5EF4-FFF2-40B4-BE49-F238E27FC236}">
                <a16:creationId xmlns:a16="http://schemas.microsoft.com/office/drawing/2014/main" id="{F22431DE-B19F-A4BD-65A4-19B6BC127E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Data Insights</a:t>
            </a:r>
            <a:endParaRPr dirty="0"/>
          </a:p>
        </p:txBody>
      </p:sp>
      <p:cxnSp>
        <p:nvCxnSpPr>
          <p:cNvPr id="281" name="Google Shape;281;p50">
            <a:extLst>
              <a:ext uri="{FF2B5EF4-FFF2-40B4-BE49-F238E27FC236}">
                <a16:creationId xmlns:a16="http://schemas.microsoft.com/office/drawing/2014/main" id="{9D855BBC-9961-229A-62B8-40D6A3D751F8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215388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91ED676-55E7-65C0-D2C6-A44020779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840" y="975290"/>
            <a:ext cx="6609079" cy="405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902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570991" cy="4278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Understanding the Features in Our Data</a:t>
            </a:r>
            <a:endParaRPr sz="1600" dirty="0"/>
          </a:p>
        </p:txBody>
      </p:sp>
      <p:sp>
        <p:nvSpPr>
          <p:cNvPr id="1994" name="Google Shape;1994;p57"/>
          <p:cNvSpPr txBox="1">
            <a:spLocks noGrp="1"/>
          </p:cNvSpPr>
          <p:nvPr>
            <p:ph type="body" idx="1"/>
          </p:nvPr>
        </p:nvSpPr>
        <p:spPr>
          <a:xfrm>
            <a:off x="1026200" y="1642083"/>
            <a:ext cx="6335182" cy="33640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100" dirty="0"/>
              <a:t>User ID: Unique identifier for each user.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User Name: The name of the passenger.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Driver Name: The name of the driver.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Car Condition: The car's condition (Bad, Good, Excellent, etc.).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Weather: Weather during the ride (Cloudy, Rainy, Sunny, etc.).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Traffic Condition: Traffic situation during the ride (Congested, Flow, or Dense).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Key: Unique identifier for each ride.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Fare Amount: The trip fare in dollars.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Pickup Datetime: Timestamp of when the ride was requested.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Pickup Longitude: Longitude of the pickup location.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Pickup Latitude: Latitude of the pickup location.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Drop-off Longitude: Longitude of the drop-off location.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Drop-off Latitude: Latitude of the drop-off location.</a:t>
            </a:r>
          </a:p>
        </p:txBody>
      </p:sp>
      <p:sp>
        <p:nvSpPr>
          <p:cNvPr id="1996" name="Google Shape;1996;p57"/>
          <p:cNvSpPr txBox="1">
            <a:spLocks noGrp="1"/>
          </p:cNvSpPr>
          <p:nvPr>
            <p:ph type="title" idx="3"/>
          </p:nvPr>
        </p:nvSpPr>
        <p:spPr>
          <a:xfrm>
            <a:off x="1026200" y="799554"/>
            <a:ext cx="2137777" cy="3052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Features Overview</a:t>
            </a:r>
          </a:p>
        </p:txBody>
      </p:sp>
      <p:cxnSp>
        <p:nvCxnSpPr>
          <p:cNvPr id="1998" name="Google Shape;1998;p57"/>
          <p:cNvCxnSpPr>
            <a:cxnSpLocks/>
          </p:cNvCxnSpPr>
          <p:nvPr/>
        </p:nvCxnSpPr>
        <p:spPr>
          <a:xfrm>
            <a:off x="1026200" y="414022"/>
            <a:ext cx="4333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8146529-6CA8-8841-282F-9885C066AE76}"/>
              </a:ext>
            </a:extLst>
          </p:cNvPr>
          <p:cNvSpPr txBox="1"/>
          <p:nvPr/>
        </p:nvSpPr>
        <p:spPr>
          <a:xfrm>
            <a:off x="1026200" y="1336813"/>
            <a:ext cx="4978400" cy="31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dataset consists of </a:t>
            </a:r>
            <a:r>
              <a:rPr lang="en-US" sz="1400" b="1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500,000</a:t>
            </a:r>
            <a:r>
              <a:rPr lang="en-US" sz="1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records and </a:t>
            </a:r>
            <a:r>
              <a:rPr lang="en-US" sz="1400" b="1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26</a:t>
            </a:r>
            <a:r>
              <a:rPr lang="en-US" sz="1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columns.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>
          <a:extLst>
            <a:ext uri="{FF2B5EF4-FFF2-40B4-BE49-F238E27FC236}">
              <a16:creationId xmlns:a16="http://schemas.microsoft.com/office/drawing/2014/main" id="{57310981-A227-A1AA-D7AE-B16A63218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>
            <a:extLst>
              <a:ext uri="{FF2B5EF4-FFF2-40B4-BE49-F238E27FC236}">
                <a16:creationId xmlns:a16="http://schemas.microsoft.com/office/drawing/2014/main" id="{DB7E8D6B-CD1A-1E53-0CAC-A38D6FA8A2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Data Insights</a:t>
            </a:r>
            <a:endParaRPr dirty="0"/>
          </a:p>
        </p:txBody>
      </p:sp>
      <p:cxnSp>
        <p:nvCxnSpPr>
          <p:cNvPr id="281" name="Google Shape;281;p50">
            <a:extLst>
              <a:ext uri="{FF2B5EF4-FFF2-40B4-BE49-F238E27FC236}">
                <a16:creationId xmlns:a16="http://schemas.microsoft.com/office/drawing/2014/main" id="{B33C1F15-DA30-7D9F-E3BB-27E95BEEA603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215388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1195621-3869-4F6F-9E20-BC1196542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" y="1844794"/>
            <a:ext cx="7843520" cy="258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114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>
          <a:extLst>
            <a:ext uri="{FF2B5EF4-FFF2-40B4-BE49-F238E27FC236}">
              <a16:creationId xmlns:a16="http://schemas.microsoft.com/office/drawing/2014/main" id="{046BD6EB-1563-B717-6475-C7706C14B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>
            <a:extLst>
              <a:ext uri="{FF2B5EF4-FFF2-40B4-BE49-F238E27FC236}">
                <a16:creationId xmlns:a16="http://schemas.microsoft.com/office/drawing/2014/main" id="{411A659B-C02B-E581-9DEB-5073257E06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Data Insights</a:t>
            </a:r>
            <a:endParaRPr dirty="0"/>
          </a:p>
        </p:txBody>
      </p:sp>
      <p:cxnSp>
        <p:nvCxnSpPr>
          <p:cNvPr id="281" name="Google Shape;281;p50">
            <a:extLst>
              <a:ext uri="{FF2B5EF4-FFF2-40B4-BE49-F238E27FC236}">
                <a16:creationId xmlns:a16="http://schemas.microsoft.com/office/drawing/2014/main" id="{C64FDB7F-5BCE-1087-E8EC-5F8BF42F3ACD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215388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F7368C6-7309-DFF8-288A-E4BA80E04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" y="1039695"/>
            <a:ext cx="7985760" cy="379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624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>
          <a:extLst>
            <a:ext uri="{FF2B5EF4-FFF2-40B4-BE49-F238E27FC236}">
              <a16:creationId xmlns:a16="http://schemas.microsoft.com/office/drawing/2014/main" id="{7492EE1C-742C-FDA3-6DD0-478AC55E0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>
            <a:extLst>
              <a:ext uri="{FF2B5EF4-FFF2-40B4-BE49-F238E27FC236}">
                <a16:creationId xmlns:a16="http://schemas.microsoft.com/office/drawing/2014/main" id="{934CA53B-5654-429B-C7D2-5FA463A871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Data Insights</a:t>
            </a:r>
            <a:endParaRPr dirty="0"/>
          </a:p>
        </p:txBody>
      </p:sp>
      <p:cxnSp>
        <p:nvCxnSpPr>
          <p:cNvPr id="281" name="Google Shape;281;p50">
            <a:extLst>
              <a:ext uri="{FF2B5EF4-FFF2-40B4-BE49-F238E27FC236}">
                <a16:creationId xmlns:a16="http://schemas.microsoft.com/office/drawing/2014/main" id="{B06B9BFE-1CD3-34D7-8BD6-7FFAB8BA73BB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215388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BC54480-AD3D-B220-1D54-BA5EE4934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1053821"/>
            <a:ext cx="7518400" cy="373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406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>
          <a:extLst>
            <a:ext uri="{FF2B5EF4-FFF2-40B4-BE49-F238E27FC236}">
              <a16:creationId xmlns:a16="http://schemas.microsoft.com/office/drawing/2014/main" id="{59CE107F-7FFD-483E-7181-36454D059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>
            <a:extLst>
              <a:ext uri="{FF2B5EF4-FFF2-40B4-BE49-F238E27FC236}">
                <a16:creationId xmlns:a16="http://schemas.microsoft.com/office/drawing/2014/main" id="{AFDBB46F-189A-5453-E2C8-5C5CAB3C8B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Data Insights</a:t>
            </a:r>
            <a:endParaRPr dirty="0"/>
          </a:p>
        </p:txBody>
      </p:sp>
      <p:cxnSp>
        <p:nvCxnSpPr>
          <p:cNvPr id="281" name="Google Shape;281;p50">
            <a:extLst>
              <a:ext uri="{FF2B5EF4-FFF2-40B4-BE49-F238E27FC236}">
                <a16:creationId xmlns:a16="http://schemas.microsoft.com/office/drawing/2014/main" id="{06EC6739-2592-9150-7E62-EC0D7BB3B41D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215388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5EE0DDF-DE55-C040-EEF9-BADB60440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0" y="953815"/>
            <a:ext cx="4978399" cy="397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849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>
          <a:extLst>
            <a:ext uri="{FF2B5EF4-FFF2-40B4-BE49-F238E27FC236}">
              <a16:creationId xmlns:a16="http://schemas.microsoft.com/office/drawing/2014/main" id="{BFF0A578-2959-8D6B-5A59-C558B2970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>
            <a:extLst>
              <a:ext uri="{FF2B5EF4-FFF2-40B4-BE49-F238E27FC236}">
                <a16:creationId xmlns:a16="http://schemas.microsoft.com/office/drawing/2014/main" id="{F4B69B5B-1C00-6AF6-5853-B868F47364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Data Insights</a:t>
            </a:r>
            <a:endParaRPr dirty="0"/>
          </a:p>
        </p:txBody>
      </p:sp>
      <p:cxnSp>
        <p:nvCxnSpPr>
          <p:cNvPr id="281" name="Google Shape;281;p50">
            <a:extLst>
              <a:ext uri="{FF2B5EF4-FFF2-40B4-BE49-F238E27FC236}">
                <a16:creationId xmlns:a16="http://schemas.microsoft.com/office/drawing/2014/main" id="{0230538E-0AEB-9B9D-07A6-6FA1F3F6AF7A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215388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5F6D27F-740E-EB59-7DD9-649637884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1264360"/>
            <a:ext cx="6299200" cy="335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998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>
          <a:extLst>
            <a:ext uri="{FF2B5EF4-FFF2-40B4-BE49-F238E27FC236}">
              <a16:creationId xmlns:a16="http://schemas.microsoft.com/office/drawing/2014/main" id="{79D3BCCD-80DC-443B-9F81-166C205D4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>
            <a:extLst>
              <a:ext uri="{FF2B5EF4-FFF2-40B4-BE49-F238E27FC236}">
                <a16:creationId xmlns:a16="http://schemas.microsoft.com/office/drawing/2014/main" id="{DE77979B-EB5B-9C8F-EB6E-E1DF909E2F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Data Insights</a:t>
            </a:r>
            <a:endParaRPr dirty="0"/>
          </a:p>
        </p:txBody>
      </p:sp>
      <p:cxnSp>
        <p:nvCxnSpPr>
          <p:cNvPr id="281" name="Google Shape;281;p50">
            <a:extLst>
              <a:ext uri="{FF2B5EF4-FFF2-40B4-BE49-F238E27FC236}">
                <a16:creationId xmlns:a16="http://schemas.microsoft.com/office/drawing/2014/main" id="{8370B858-57C1-E98B-70F3-B9FF57460DC1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215388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B8E51C2-8A24-6E51-3B83-A70AFD9C1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960" y="1138675"/>
            <a:ext cx="6736080" cy="359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932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>
          <a:extLst>
            <a:ext uri="{FF2B5EF4-FFF2-40B4-BE49-F238E27FC236}">
              <a16:creationId xmlns:a16="http://schemas.microsoft.com/office/drawing/2014/main" id="{DF0C710E-1A0E-3301-6E23-9E10CC436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>
            <a:extLst>
              <a:ext uri="{FF2B5EF4-FFF2-40B4-BE49-F238E27FC236}">
                <a16:creationId xmlns:a16="http://schemas.microsoft.com/office/drawing/2014/main" id="{6F145256-82FC-8049-DE3D-78081B952D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Data Insights</a:t>
            </a:r>
            <a:endParaRPr dirty="0"/>
          </a:p>
        </p:txBody>
      </p:sp>
      <p:cxnSp>
        <p:nvCxnSpPr>
          <p:cNvPr id="281" name="Google Shape;281;p50">
            <a:extLst>
              <a:ext uri="{FF2B5EF4-FFF2-40B4-BE49-F238E27FC236}">
                <a16:creationId xmlns:a16="http://schemas.microsoft.com/office/drawing/2014/main" id="{5F5C834C-9E4F-3AB9-0784-B0651CFCEA19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215388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6EBD95B-C8E9-48A2-B718-81C6F29AF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288" y="1106956"/>
            <a:ext cx="6737423" cy="359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159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>
          <a:extLst>
            <a:ext uri="{FF2B5EF4-FFF2-40B4-BE49-F238E27FC236}">
              <a16:creationId xmlns:a16="http://schemas.microsoft.com/office/drawing/2014/main" id="{3D61B2B6-6D12-9CF1-0C7A-C6AF07027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>
            <a:extLst>
              <a:ext uri="{FF2B5EF4-FFF2-40B4-BE49-F238E27FC236}">
                <a16:creationId xmlns:a16="http://schemas.microsoft.com/office/drawing/2014/main" id="{6D910707-E7C7-9309-30B3-A03AF7BC4A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Data Insights</a:t>
            </a:r>
            <a:endParaRPr dirty="0"/>
          </a:p>
        </p:txBody>
      </p:sp>
      <p:cxnSp>
        <p:nvCxnSpPr>
          <p:cNvPr id="281" name="Google Shape;281;p50">
            <a:extLst>
              <a:ext uri="{FF2B5EF4-FFF2-40B4-BE49-F238E27FC236}">
                <a16:creationId xmlns:a16="http://schemas.microsoft.com/office/drawing/2014/main" id="{4095C844-0880-B020-2ED2-0C309E3E9788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215388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4B31AFF-2017-5E7A-D9DF-C38FB9747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519" y="1330960"/>
            <a:ext cx="6120961" cy="303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157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>
          <a:extLst>
            <a:ext uri="{FF2B5EF4-FFF2-40B4-BE49-F238E27FC236}">
              <a16:creationId xmlns:a16="http://schemas.microsoft.com/office/drawing/2014/main" id="{F51A15F2-B06C-F7B4-F587-F96417475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>
            <a:extLst>
              <a:ext uri="{FF2B5EF4-FFF2-40B4-BE49-F238E27FC236}">
                <a16:creationId xmlns:a16="http://schemas.microsoft.com/office/drawing/2014/main" id="{8CC65EE0-9894-980F-70F2-1114846F2E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cxnSp>
        <p:nvCxnSpPr>
          <p:cNvPr id="281" name="Google Shape;281;p50">
            <a:extLst>
              <a:ext uri="{FF2B5EF4-FFF2-40B4-BE49-F238E27FC236}">
                <a16:creationId xmlns:a16="http://schemas.microsoft.com/office/drawing/2014/main" id="{708940B5-E04D-698D-7688-2F44765C296A}"/>
              </a:ext>
            </a:extLst>
          </p:cNvPr>
          <p:cNvCxnSpPr>
            <a:cxnSpLocks/>
          </p:cNvCxnSpPr>
          <p:nvPr/>
        </p:nvCxnSpPr>
        <p:spPr>
          <a:xfrm>
            <a:off x="1017734" y="955888"/>
            <a:ext cx="158153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7087F05-518B-6D04-517E-F214200DB7EA}"/>
              </a:ext>
            </a:extLst>
          </p:cNvPr>
          <p:cNvSpPr txBox="1"/>
          <p:nvPr/>
        </p:nvSpPr>
        <p:spPr>
          <a:xfrm>
            <a:off x="938500" y="1128198"/>
            <a:ext cx="47836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</a:rPr>
              <a:t>Do you have 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5719458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>
          <a:extLst>
            <a:ext uri="{FF2B5EF4-FFF2-40B4-BE49-F238E27FC236}">
              <a16:creationId xmlns:a16="http://schemas.microsoft.com/office/drawing/2014/main" id="{6C48BAD2-567D-3A9C-811B-8FC827292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>
            <a:extLst>
              <a:ext uri="{FF2B5EF4-FFF2-40B4-BE49-F238E27FC236}">
                <a16:creationId xmlns:a16="http://schemas.microsoft.com/office/drawing/2014/main" id="{D4B58F7D-89BE-1402-C4F2-100BA025C4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570991" cy="4278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Understanding the Features in Our Data</a:t>
            </a:r>
            <a:endParaRPr sz="1600" dirty="0"/>
          </a:p>
        </p:txBody>
      </p:sp>
      <p:sp>
        <p:nvSpPr>
          <p:cNvPr id="1994" name="Google Shape;1994;p57">
            <a:extLst>
              <a:ext uri="{FF2B5EF4-FFF2-40B4-BE49-F238E27FC236}">
                <a16:creationId xmlns:a16="http://schemas.microsoft.com/office/drawing/2014/main" id="{77B37A50-B517-B77F-FF61-B484CFDC07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6200" y="1605917"/>
            <a:ext cx="7194165" cy="33347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100" dirty="0"/>
              <a:t>Passenger Count: Number of passengers during the trip.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Hour: Hour when the ride was requested.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Day: Day of the month when the ride was requested.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Month: Month when the ride was requested.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Weekday: Day of the week (Monday, Tuesday, etc.).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Year: Year of the ride request.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JFK Distance: Distance between the pickup location and JFK Airport.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EWR Distance: Distance between the pickup location and Newark Airport.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LGA Distance: Distance between the pickup location and LaGuardia Airport.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SOL Distance: Distance between the pickup location and the Statue of Liberty.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NYC Distance: Distance between the pickup location and New York City center.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Ride Distance: Total trip distance.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Bearing: The ride's directional angle from start to end.</a:t>
            </a:r>
          </a:p>
        </p:txBody>
      </p:sp>
      <p:sp>
        <p:nvSpPr>
          <p:cNvPr id="1996" name="Google Shape;1996;p57">
            <a:extLst>
              <a:ext uri="{FF2B5EF4-FFF2-40B4-BE49-F238E27FC236}">
                <a16:creationId xmlns:a16="http://schemas.microsoft.com/office/drawing/2014/main" id="{7C40B4E6-BB55-4C00-C8D0-A81FBB5E4A8E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1026200" y="799554"/>
            <a:ext cx="1986240" cy="3052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Features Overview</a:t>
            </a:r>
          </a:p>
        </p:txBody>
      </p:sp>
      <p:cxnSp>
        <p:nvCxnSpPr>
          <p:cNvPr id="1998" name="Google Shape;1998;p57">
            <a:extLst>
              <a:ext uri="{FF2B5EF4-FFF2-40B4-BE49-F238E27FC236}">
                <a16:creationId xmlns:a16="http://schemas.microsoft.com/office/drawing/2014/main" id="{8789725C-9721-7D9C-5049-D5A9C75A678F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429764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34C2DEA-AFFA-C17C-584A-BF22D34DA5C5}"/>
              </a:ext>
            </a:extLst>
          </p:cNvPr>
          <p:cNvSpPr txBox="1"/>
          <p:nvPr/>
        </p:nvSpPr>
        <p:spPr>
          <a:xfrm>
            <a:off x="1026200" y="1336813"/>
            <a:ext cx="4978400" cy="31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dataset consists of </a:t>
            </a:r>
            <a:r>
              <a:rPr lang="en-US" sz="1400" b="1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500,000</a:t>
            </a:r>
            <a:r>
              <a:rPr lang="en-US" sz="1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records and </a:t>
            </a:r>
            <a:r>
              <a:rPr lang="en-US" sz="1400" b="1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26</a:t>
            </a:r>
            <a:r>
              <a:rPr lang="en-US" sz="1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columns.</a:t>
            </a:r>
          </a:p>
        </p:txBody>
      </p:sp>
    </p:spTree>
    <p:extLst>
      <p:ext uri="{BB962C8B-B14F-4D97-AF65-F5344CB8AC3E}">
        <p14:creationId xmlns:p14="http://schemas.microsoft.com/office/powerpoint/2010/main" val="30490882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1850549" y="927015"/>
            <a:ext cx="5487741" cy="29106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</a:t>
            </a:r>
            <a:r>
              <a:rPr lang="en-US" dirty="0"/>
              <a:t>Before diving deep into analysis, let's first </a:t>
            </a:r>
            <a:r>
              <a:rPr lang="en-US" b="1" dirty="0"/>
              <a:t>peek under the hood</a:t>
            </a:r>
            <a:r>
              <a:rPr lang="en-US" dirty="0"/>
              <a:t> to spot the strange, funny, and unexpected statistics hidden in our data</a:t>
            </a:r>
            <a:r>
              <a:rPr lang="en" dirty="0"/>
              <a:t>.”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>
          <a:extLst>
            <a:ext uri="{FF2B5EF4-FFF2-40B4-BE49-F238E27FC236}">
              <a16:creationId xmlns:a16="http://schemas.microsoft.com/office/drawing/2014/main" id="{0FEF17D1-EBEB-41D8-2D8E-602397593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>
            <a:extLst>
              <a:ext uri="{FF2B5EF4-FFF2-40B4-BE49-F238E27FC236}">
                <a16:creationId xmlns:a16="http://schemas.microsoft.com/office/drawing/2014/main" id="{9F7B4BD0-5C38-29E6-37FC-D6D700CDBF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570991" cy="4278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Understanding the Features in Our Data</a:t>
            </a:r>
            <a:endParaRPr sz="1600" dirty="0"/>
          </a:p>
        </p:txBody>
      </p:sp>
      <p:sp>
        <p:nvSpPr>
          <p:cNvPr id="1994" name="Google Shape;1994;p57">
            <a:extLst>
              <a:ext uri="{FF2B5EF4-FFF2-40B4-BE49-F238E27FC236}">
                <a16:creationId xmlns:a16="http://schemas.microsoft.com/office/drawing/2014/main" id="{100AEAE5-4A07-DF34-5BAE-37222AABF2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89892" y="1893939"/>
            <a:ext cx="5993436" cy="1939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1200" b="1" u="sng" dirty="0"/>
              <a:t>Missing Values ❌: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sz="1100" dirty="0"/>
              <a:t>Found in </a:t>
            </a:r>
            <a:r>
              <a:rPr lang="en-US" sz="1100" dirty="0" err="1"/>
              <a:t>dropoff</a:t>
            </a:r>
            <a:r>
              <a:rPr lang="en-US" sz="1100" dirty="0"/>
              <a:t> coordinates, distances, and ride metrics.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sz="1100" dirty="0"/>
              <a:t>Total of 5 missing values across several columns.</a:t>
            </a:r>
          </a:p>
          <a:p>
            <a:pPr marL="139700" indent="0">
              <a:lnSpc>
                <a:spcPct val="150000"/>
              </a:lnSpc>
              <a:buNone/>
            </a:pPr>
            <a:endParaRPr lang="en-US" sz="1100" dirty="0"/>
          </a:p>
          <a:p>
            <a:pPr marL="139700" indent="0">
              <a:lnSpc>
                <a:spcPct val="150000"/>
              </a:lnSpc>
              <a:buNone/>
            </a:pPr>
            <a:r>
              <a:rPr lang="en-US" sz="1200" b="1" u="sng" dirty="0"/>
              <a:t>Impact Assessment 📉: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sz="1100" dirty="0"/>
              <a:t>Missing data represents 0.001% of total records.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sz="1100" dirty="0"/>
              <a:t>Rows can be safely deleted without significant data loss.</a:t>
            </a:r>
          </a:p>
        </p:txBody>
      </p:sp>
      <p:sp>
        <p:nvSpPr>
          <p:cNvPr id="1996" name="Google Shape;1996;p57">
            <a:extLst>
              <a:ext uri="{FF2B5EF4-FFF2-40B4-BE49-F238E27FC236}">
                <a16:creationId xmlns:a16="http://schemas.microsoft.com/office/drawing/2014/main" id="{9F0C44A0-DBCE-B1F8-8471-F0AF6C0AE6C8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1026200" y="836670"/>
            <a:ext cx="2604215" cy="3052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Data Statistics Overview</a:t>
            </a:r>
          </a:p>
        </p:txBody>
      </p:sp>
      <p:cxnSp>
        <p:nvCxnSpPr>
          <p:cNvPr id="1998" name="Google Shape;1998;p57">
            <a:extLst>
              <a:ext uri="{FF2B5EF4-FFF2-40B4-BE49-F238E27FC236}">
                <a16:creationId xmlns:a16="http://schemas.microsoft.com/office/drawing/2014/main" id="{62F2D7AE-D51C-0C68-F92C-587D35C5A978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431676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569C6B9-2492-AFF5-9E71-74D88D29E6CB}"/>
              </a:ext>
            </a:extLst>
          </p:cNvPr>
          <p:cNvSpPr txBox="1"/>
          <p:nvPr/>
        </p:nvSpPr>
        <p:spPr>
          <a:xfrm>
            <a:off x="1026200" y="1141940"/>
            <a:ext cx="6676927" cy="270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Let's uncover some key insights and curious discoveries from the dataset:.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7E2A536-362F-8B1F-8C81-FAAFD086A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57835"/>
            <a:ext cx="24878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9227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>
          <a:extLst>
            <a:ext uri="{FF2B5EF4-FFF2-40B4-BE49-F238E27FC236}">
              <a16:creationId xmlns:a16="http://schemas.microsoft.com/office/drawing/2014/main" id="{D6C10297-E751-8751-8A6A-633061E1B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>
            <a:extLst>
              <a:ext uri="{FF2B5EF4-FFF2-40B4-BE49-F238E27FC236}">
                <a16:creationId xmlns:a16="http://schemas.microsoft.com/office/drawing/2014/main" id="{7FBB3C3C-5AD7-FAA0-0B83-212AD7EB63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570991" cy="4278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Understanding the Features in Our Data</a:t>
            </a:r>
            <a:endParaRPr sz="1600" dirty="0"/>
          </a:p>
        </p:txBody>
      </p:sp>
      <p:sp>
        <p:nvSpPr>
          <p:cNvPr id="1994" name="Google Shape;1994;p57">
            <a:extLst>
              <a:ext uri="{FF2B5EF4-FFF2-40B4-BE49-F238E27FC236}">
                <a16:creationId xmlns:a16="http://schemas.microsoft.com/office/drawing/2014/main" id="{69337593-A8C4-58A3-E51E-E25749DEC0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89892" y="1893939"/>
            <a:ext cx="6282458" cy="2151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1200" b="1" u="sng" dirty="0"/>
              <a:t>Outliers Detection 🔍:</a:t>
            </a:r>
          </a:p>
          <a:p>
            <a:pPr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/>
              <a:t>Fare Amount: Ranges from </a:t>
            </a:r>
            <a:r>
              <a:rPr lang="en-US" sz="1100" b="1" dirty="0"/>
              <a:t>-44.9$ </a:t>
            </a:r>
            <a:r>
              <a:rPr lang="en-US" sz="1100" dirty="0"/>
              <a:t>(Is this a refund or a ghost ride? 👻💸)</a:t>
            </a:r>
          </a:p>
          <a:p>
            <a:pPr marL="285750" indent="0">
              <a:lnSpc>
                <a:spcPct val="150000"/>
              </a:lnSpc>
              <a:buNone/>
            </a:pPr>
            <a:r>
              <a:rPr lang="en-US" sz="1100" dirty="0"/>
              <a:t>	                                      to </a:t>
            </a:r>
            <a:r>
              <a:rPr lang="en-US" sz="1100" b="1" dirty="0"/>
              <a:t>500$</a:t>
            </a:r>
            <a:r>
              <a:rPr lang="en-US" sz="1100" dirty="0"/>
              <a:t> (Someone enjoyed a luxury ride! 💎🚖).</a:t>
            </a:r>
          </a:p>
          <a:p>
            <a:pPr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/>
              <a:t>Drop-off Latitude &amp; Longitude: Max values </a:t>
            </a:r>
            <a:r>
              <a:rPr lang="en-US" sz="1100" b="1" dirty="0"/>
              <a:t>7.06</a:t>
            </a:r>
            <a:r>
              <a:rPr lang="en-US" sz="1100" dirty="0"/>
              <a:t> , </a:t>
            </a:r>
            <a:r>
              <a:rPr lang="en-US" sz="1100" b="1" dirty="0"/>
              <a:t>0.71</a:t>
            </a:r>
          </a:p>
          <a:p>
            <a:pPr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/>
              <a:t>Ride Distance: Maximum </a:t>
            </a:r>
            <a:r>
              <a:rPr lang="en-US" sz="1100" b="1" dirty="0"/>
              <a:t>12399.95</a:t>
            </a:r>
            <a:r>
              <a:rPr lang="en-US" sz="1100" dirty="0"/>
              <a:t> miles</a:t>
            </a:r>
          </a:p>
          <a:p>
            <a:pPr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/>
              <a:t>Airport Distances hit 30,000 miles — </a:t>
            </a:r>
            <a:r>
              <a:rPr lang="en-US" sz="1100" b="1" dirty="0"/>
              <a:t>NASA</a:t>
            </a:r>
            <a:r>
              <a:rPr lang="en-US" sz="1100" dirty="0"/>
              <a:t> might be interested!</a:t>
            </a:r>
            <a:endParaRPr lang="en-US" sz="1050" dirty="0"/>
          </a:p>
        </p:txBody>
      </p:sp>
      <p:sp>
        <p:nvSpPr>
          <p:cNvPr id="1996" name="Google Shape;1996;p57">
            <a:extLst>
              <a:ext uri="{FF2B5EF4-FFF2-40B4-BE49-F238E27FC236}">
                <a16:creationId xmlns:a16="http://schemas.microsoft.com/office/drawing/2014/main" id="{A36BFFD0-2AC9-2810-CC5E-55C17B59A72B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1026200" y="836670"/>
            <a:ext cx="2604215" cy="3052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Data Statistics Overview</a:t>
            </a:r>
          </a:p>
        </p:txBody>
      </p:sp>
      <p:cxnSp>
        <p:nvCxnSpPr>
          <p:cNvPr id="1998" name="Google Shape;1998;p57">
            <a:extLst>
              <a:ext uri="{FF2B5EF4-FFF2-40B4-BE49-F238E27FC236}">
                <a16:creationId xmlns:a16="http://schemas.microsoft.com/office/drawing/2014/main" id="{5A53AA4E-DD05-57DC-5431-5589F20E2DB0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435262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8336C8A-E927-267C-70C4-ECC58D691106}"/>
              </a:ext>
            </a:extLst>
          </p:cNvPr>
          <p:cNvSpPr txBox="1"/>
          <p:nvPr/>
        </p:nvSpPr>
        <p:spPr>
          <a:xfrm>
            <a:off x="1026200" y="1141940"/>
            <a:ext cx="6676927" cy="270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Let's uncover some key insights and curious discoveries from the dataset:.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50E80D6-7265-1CD1-6978-529AD3170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57835"/>
            <a:ext cx="24878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5562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WHOA!</a:t>
            </a:r>
            <a:endParaRPr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205288" y="3549850"/>
            <a:ext cx="3878962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7.06 , 0.71 ?? Our rides are making waves ... Literally! 🌊🚖⛴️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1135</Words>
  <Application>Microsoft Office PowerPoint</Application>
  <PresentationFormat>On-screen Show (16:9)</PresentationFormat>
  <Paragraphs>182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Montserrat ExtraLight</vt:lpstr>
      <vt:lpstr>Montserrat</vt:lpstr>
      <vt:lpstr>Wingdings</vt:lpstr>
      <vt:lpstr>Montserrat ExtraBold</vt:lpstr>
      <vt:lpstr>Arial</vt:lpstr>
      <vt:lpstr>Forte</vt:lpstr>
      <vt:lpstr>Futuristic Background by Slidesgo</vt:lpstr>
      <vt:lpstr>EDA</vt:lpstr>
      <vt:lpstr>CONTENTS OF THIS TEMPLATE</vt:lpstr>
      <vt:lpstr>Data Structure</vt:lpstr>
      <vt:lpstr>Understanding the Features in Our Data</vt:lpstr>
      <vt:lpstr>Understanding the Features in Our Data</vt:lpstr>
      <vt:lpstr>“Before diving deep into analysis, let's first peek under the hood to spot the strange, funny, and unexpected statistics hidden in our data.”</vt:lpstr>
      <vt:lpstr>Understanding the Features in Our Data</vt:lpstr>
      <vt:lpstr>Understanding the Features in Our Data</vt:lpstr>
      <vt:lpstr>WHOA!</vt:lpstr>
      <vt:lpstr>Pick Up A PICTURE IS WORTH A THOUSAND WORDS</vt:lpstr>
      <vt:lpstr>Drop Down ! A PICTURE IS WORTH A THOUSAND WORDS</vt:lpstr>
      <vt:lpstr>500,000</vt:lpstr>
      <vt:lpstr>Handling Invalid Values</vt:lpstr>
      <vt:lpstr>Invalid Values Handling</vt:lpstr>
      <vt:lpstr>Handling Outliers</vt:lpstr>
      <vt:lpstr>THESE ARE OUTLIERS!</vt:lpstr>
      <vt:lpstr>01</vt:lpstr>
      <vt:lpstr>01 LOCATIONS</vt:lpstr>
      <vt:lpstr>01 LOCATIONS</vt:lpstr>
      <vt:lpstr>01 LOCATIONS</vt:lpstr>
      <vt:lpstr>01 LOCATIONS</vt:lpstr>
      <vt:lpstr>02 RIDE DISTANCE</vt:lpstr>
      <vt:lpstr>02 RIDE DISTANCE</vt:lpstr>
      <vt:lpstr>03 Fare</vt:lpstr>
      <vt:lpstr>03 Fare</vt:lpstr>
      <vt:lpstr>Feature Engineering</vt:lpstr>
      <vt:lpstr>Feature Engineering – New Features</vt:lpstr>
      <vt:lpstr>Feature Engineering – Categorical Encoding</vt:lpstr>
      <vt:lpstr>Feature Engineering – Categorical Encoding</vt:lpstr>
      <vt:lpstr>Data Insights</vt:lpstr>
      <vt:lpstr>Data Insights</vt:lpstr>
      <vt:lpstr>Data Insights</vt:lpstr>
      <vt:lpstr>Data Insights</vt:lpstr>
      <vt:lpstr>Data Insights</vt:lpstr>
      <vt:lpstr>Data Insights</vt:lpstr>
      <vt:lpstr>Data Insights</vt:lpstr>
      <vt:lpstr>Data Insights</vt:lpstr>
      <vt:lpstr>Data Insights</vt:lpstr>
      <vt:lpstr>Data Insights</vt:lpstr>
      <vt:lpstr>Data Insights</vt:lpstr>
      <vt:lpstr>Data Insights</vt:lpstr>
      <vt:lpstr>Data Insights</vt:lpstr>
      <vt:lpstr>Data Insights</vt:lpstr>
      <vt:lpstr>Data Insights</vt:lpstr>
      <vt:lpstr>Data Insights</vt:lpstr>
      <vt:lpstr>Data Insights</vt:lpstr>
      <vt:lpstr>Data Insights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OmarMamon</dc:creator>
  <cp:lastModifiedBy>Omar Mamon Hamed 2100767</cp:lastModifiedBy>
  <cp:revision>2</cp:revision>
  <dcterms:modified xsi:type="dcterms:W3CDTF">2025-03-01T01:37:58Z</dcterms:modified>
</cp:coreProperties>
</file>